
<file path=[Content_Types].xml><?xml version="1.0" encoding="utf-8"?>
<Types xmlns="http://schemas.openxmlformats.org/package/2006/content-types">
  <Default Extension="png" ContentType="image/png"/>
  <Default Extension="svg" ContentType="image/svg+xml"/>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1" r:id="rId3"/>
    <p:sldMasterId id="2147483695" r:id="rId4"/>
    <p:sldMasterId id="2147483735" r:id="rId5"/>
    <p:sldMasterId id="2147483738" r:id="rId6"/>
  </p:sldMasterIdLst>
  <p:notesMasterIdLst>
    <p:notesMasterId r:id="rId63"/>
  </p:notesMasterIdLst>
  <p:sldIdLst>
    <p:sldId id="256" r:id="rId7"/>
    <p:sldId id="282" r:id="rId8"/>
    <p:sldId id="258" r:id="rId9"/>
    <p:sldId id="259" r:id="rId10"/>
    <p:sldId id="260" r:id="rId11"/>
    <p:sldId id="261" r:id="rId12"/>
    <p:sldId id="262" r:id="rId13"/>
    <p:sldId id="334" r:id="rId14"/>
    <p:sldId id="264" r:id="rId15"/>
    <p:sldId id="278" r:id="rId16"/>
    <p:sldId id="279" r:id="rId17"/>
    <p:sldId id="280"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27" r:id="rId31"/>
    <p:sldId id="328" r:id="rId32"/>
    <p:sldId id="329" r:id="rId33"/>
    <p:sldId id="330" r:id="rId34"/>
    <p:sldId id="331" r:id="rId35"/>
    <p:sldId id="332" r:id="rId36"/>
    <p:sldId id="333"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63351" autoAdjust="0"/>
  </p:normalViewPr>
  <p:slideViewPr>
    <p:cSldViewPr snapToGrid="0">
      <p:cViewPr varScale="1">
        <p:scale>
          <a:sx n="46" d="100"/>
          <a:sy n="46" d="100"/>
        </p:scale>
        <p:origin x="16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42379-CC50-434D-BC42-AAC5965CACD2}" type="doc">
      <dgm:prSet loTypeId="urn:microsoft.com/office/officeart/2005/8/layout/cycle8" loCatId="cycle" qsTypeId="urn:microsoft.com/office/officeart/2005/8/quickstyle/simple1" qsCatId="simple" csTypeId="urn:microsoft.com/office/officeart/2005/8/colors/accent1_2" csCatId="accent1" phldr="1"/>
      <dgm:spPr/>
    </dgm:pt>
    <dgm:pt modelId="{F1F4A680-F558-4523-BB9B-80C8D9D6F20E}">
      <dgm:prSet phldrT="[Text]"/>
      <dgm:spPr>
        <a:solidFill>
          <a:schemeClr val="bg2"/>
        </a:solidFill>
        <a:ln>
          <a:solidFill>
            <a:schemeClr val="bg2"/>
          </a:solidFill>
        </a:ln>
      </dgm:spPr>
      <dgm:t>
        <a:bodyPr/>
        <a:lstStyle/>
        <a:p>
          <a:endParaRPr lang="sv-SE" dirty="0"/>
        </a:p>
      </dgm:t>
    </dgm:pt>
    <dgm:pt modelId="{5726F231-C5F6-43A1-9B9E-3D072BB41551}" type="parTrans" cxnId="{2ECB8EC8-BC72-4DC3-853C-9D0F29BF8415}">
      <dgm:prSet/>
      <dgm:spPr/>
      <dgm:t>
        <a:bodyPr/>
        <a:lstStyle/>
        <a:p>
          <a:endParaRPr lang="sv-SE"/>
        </a:p>
      </dgm:t>
    </dgm:pt>
    <dgm:pt modelId="{D12C195F-D6C3-4835-8CF0-C2CFA7CAB093}" type="sibTrans" cxnId="{2ECB8EC8-BC72-4DC3-853C-9D0F29BF8415}">
      <dgm:prSet/>
      <dgm:spPr/>
      <dgm:t>
        <a:bodyPr/>
        <a:lstStyle/>
        <a:p>
          <a:endParaRPr lang="sv-SE"/>
        </a:p>
      </dgm:t>
    </dgm:pt>
    <dgm:pt modelId="{10C280B6-486A-4929-ACEB-A5F0877B4E86}">
      <dgm:prSet phldrT="[Text]"/>
      <dgm:spPr>
        <a:solidFill>
          <a:schemeClr val="bg2"/>
        </a:solidFill>
      </dgm:spPr>
      <dgm:t>
        <a:bodyPr/>
        <a:lstStyle/>
        <a:p>
          <a:endParaRPr lang="sv-SE" dirty="0"/>
        </a:p>
      </dgm:t>
    </dgm:pt>
    <dgm:pt modelId="{8B348F30-75A4-484C-8543-488C3071F780}" type="parTrans" cxnId="{9EA402DF-B947-4EBB-BA27-4FE4041D36A0}">
      <dgm:prSet/>
      <dgm:spPr/>
      <dgm:t>
        <a:bodyPr/>
        <a:lstStyle/>
        <a:p>
          <a:endParaRPr lang="sv-SE"/>
        </a:p>
      </dgm:t>
    </dgm:pt>
    <dgm:pt modelId="{2D62F08E-8585-4E39-A71E-23E1512A7DC6}" type="sibTrans" cxnId="{9EA402DF-B947-4EBB-BA27-4FE4041D36A0}">
      <dgm:prSet/>
      <dgm:spPr/>
      <dgm:t>
        <a:bodyPr/>
        <a:lstStyle/>
        <a:p>
          <a:endParaRPr lang="sv-SE"/>
        </a:p>
      </dgm:t>
    </dgm:pt>
    <dgm:pt modelId="{D3546549-2293-4635-A991-5983D9760ED3}">
      <dgm:prSet phldrT="[Text]"/>
      <dgm:spPr>
        <a:solidFill>
          <a:schemeClr val="bg2"/>
        </a:solidFill>
      </dgm:spPr>
      <dgm:t>
        <a:bodyPr/>
        <a:lstStyle/>
        <a:p>
          <a:endParaRPr lang="sv-SE" dirty="0"/>
        </a:p>
      </dgm:t>
    </dgm:pt>
    <dgm:pt modelId="{E5B4806F-CC8D-4F6E-9675-4078F4450C80}" type="parTrans" cxnId="{FD1A15D9-B162-4DD8-8913-A2936AE3811C}">
      <dgm:prSet/>
      <dgm:spPr/>
      <dgm:t>
        <a:bodyPr/>
        <a:lstStyle/>
        <a:p>
          <a:endParaRPr lang="sv-SE"/>
        </a:p>
      </dgm:t>
    </dgm:pt>
    <dgm:pt modelId="{2B8B9952-EA14-487B-8CC3-2055D07BF967}" type="sibTrans" cxnId="{FD1A15D9-B162-4DD8-8913-A2936AE3811C}">
      <dgm:prSet/>
      <dgm:spPr/>
      <dgm:t>
        <a:bodyPr/>
        <a:lstStyle/>
        <a:p>
          <a:endParaRPr lang="sv-SE"/>
        </a:p>
      </dgm:t>
    </dgm:pt>
    <dgm:pt modelId="{624E6CC1-1848-4FCB-A6C7-BAE633F9B3F0}" type="pres">
      <dgm:prSet presAssocID="{C5942379-CC50-434D-BC42-AAC5965CACD2}" presName="compositeShape" presStyleCnt="0">
        <dgm:presLayoutVars>
          <dgm:chMax val="7"/>
          <dgm:dir/>
          <dgm:resizeHandles val="exact"/>
        </dgm:presLayoutVars>
      </dgm:prSet>
      <dgm:spPr/>
    </dgm:pt>
    <dgm:pt modelId="{D359E792-8718-4EC5-8D79-F2A0E1745D86}" type="pres">
      <dgm:prSet presAssocID="{C5942379-CC50-434D-BC42-AAC5965CACD2}" presName="wedge1" presStyleLbl="node1" presStyleIdx="0" presStyleCnt="3"/>
      <dgm:spPr/>
      <dgm:t>
        <a:bodyPr/>
        <a:lstStyle/>
        <a:p>
          <a:endParaRPr lang="sv-SE"/>
        </a:p>
      </dgm:t>
    </dgm:pt>
    <dgm:pt modelId="{5E9ED7AB-85E5-4CDC-80C8-9FDF26B668C8}" type="pres">
      <dgm:prSet presAssocID="{C5942379-CC50-434D-BC42-AAC5965CACD2}" presName="dummy1a" presStyleCnt="0"/>
      <dgm:spPr/>
    </dgm:pt>
    <dgm:pt modelId="{28404429-B9DF-4638-8113-96A052B8C7C1}" type="pres">
      <dgm:prSet presAssocID="{C5942379-CC50-434D-BC42-AAC5965CACD2}" presName="dummy1b" presStyleCnt="0"/>
      <dgm:spPr/>
    </dgm:pt>
    <dgm:pt modelId="{1F31B8FA-C239-421C-84D0-37574A66C73D}" type="pres">
      <dgm:prSet presAssocID="{C5942379-CC50-434D-BC42-AAC5965CACD2}" presName="wedge1Tx" presStyleLbl="node1" presStyleIdx="0" presStyleCnt="3">
        <dgm:presLayoutVars>
          <dgm:chMax val="0"/>
          <dgm:chPref val="0"/>
          <dgm:bulletEnabled val="1"/>
        </dgm:presLayoutVars>
      </dgm:prSet>
      <dgm:spPr/>
      <dgm:t>
        <a:bodyPr/>
        <a:lstStyle/>
        <a:p>
          <a:endParaRPr lang="sv-SE"/>
        </a:p>
      </dgm:t>
    </dgm:pt>
    <dgm:pt modelId="{5D24B704-BBF9-4833-BEE3-732501806B40}" type="pres">
      <dgm:prSet presAssocID="{C5942379-CC50-434D-BC42-AAC5965CACD2}" presName="wedge2" presStyleLbl="node1" presStyleIdx="1" presStyleCnt="3"/>
      <dgm:spPr/>
      <dgm:t>
        <a:bodyPr/>
        <a:lstStyle/>
        <a:p>
          <a:endParaRPr lang="sv-SE"/>
        </a:p>
      </dgm:t>
    </dgm:pt>
    <dgm:pt modelId="{F4016F68-D7D8-4F3D-9322-2F009D416F7D}" type="pres">
      <dgm:prSet presAssocID="{C5942379-CC50-434D-BC42-AAC5965CACD2}" presName="dummy2a" presStyleCnt="0"/>
      <dgm:spPr/>
    </dgm:pt>
    <dgm:pt modelId="{DF46FB21-3D2A-472F-BCDB-F58FC2930C11}" type="pres">
      <dgm:prSet presAssocID="{C5942379-CC50-434D-BC42-AAC5965CACD2}" presName="dummy2b" presStyleCnt="0"/>
      <dgm:spPr/>
    </dgm:pt>
    <dgm:pt modelId="{46623A29-4768-416C-ABF1-F29F2AAE5815}" type="pres">
      <dgm:prSet presAssocID="{C5942379-CC50-434D-BC42-AAC5965CACD2}" presName="wedge2Tx" presStyleLbl="node1" presStyleIdx="1" presStyleCnt="3">
        <dgm:presLayoutVars>
          <dgm:chMax val="0"/>
          <dgm:chPref val="0"/>
          <dgm:bulletEnabled val="1"/>
        </dgm:presLayoutVars>
      </dgm:prSet>
      <dgm:spPr/>
      <dgm:t>
        <a:bodyPr/>
        <a:lstStyle/>
        <a:p>
          <a:endParaRPr lang="sv-SE"/>
        </a:p>
      </dgm:t>
    </dgm:pt>
    <dgm:pt modelId="{CF2DF2D1-689E-404D-BE83-DD35FE7B4F0B}" type="pres">
      <dgm:prSet presAssocID="{C5942379-CC50-434D-BC42-AAC5965CACD2}" presName="wedge3" presStyleLbl="node1" presStyleIdx="2" presStyleCnt="3"/>
      <dgm:spPr/>
      <dgm:t>
        <a:bodyPr/>
        <a:lstStyle/>
        <a:p>
          <a:endParaRPr lang="sv-SE"/>
        </a:p>
      </dgm:t>
    </dgm:pt>
    <dgm:pt modelId="{E996E825-0CC2-44AD-9E47-46E0EF6929E0}" type="pres">
      <dgm:prSet presAssocID="{C5942379-CC50-434D-BC42-AAC5965CACD2}" presName="dummy3a" presStyleCnt="0"/>
      <dgm:spPr/>
    </dgm:pt>
    <dgm:pt modelId="{1B0606DB-20B4-47AF-A30C-798993E96265}" type="pres">
      <dgm:prSet presAssocID="{C5942379-CC50-434D-BC42-AAC5965CACD2}" presName="dummy3b" presStyleCnt="0"/>
      <dgm:spPr/>
    </dgm:pt>
    <dgm:pt modelId="{A245A42F-0577-4909-AED9-C365D4FA149A}" type="pres">
      <dgm:prSet presAssocID="{C5942379-CC50-434D-BC42-AAC5965CACD2}" presName="wedge3Tx" presStyleLbl="node1" presStyleIdx="2" presStyleCnt="3">
        <dgm:presLayoutVars>
          <dgm:chMax val="0"/>
          <dgm:chPref val="0"/>
          <dgm:bulletEnabled val="1"/>
        </dgm:presLayoutVars>
      </dgm:prSet>
      <dgm:spPr/>
      <dgm:t>
        <a:bodyPr/>
        <a:lstStyle/>
        <a:p>
          <a:endParaRPr lang="sv-SE"/>
        </a:p>
      </dgm:t>
    </dgm:pt>
    <dgm:pt modelId="{FE0B2D51-A304-45FA-B1A0-016E271AD369}" type="pres">
      <dgm:prSet presAssocID="{D12C195F-D6C3-4835-8CF0-C2CFA7CAB093}" presName="arrowWedge1" presStyleLbl="fgSibTrans2D1" presStyleIdx="0" presStyleCnt="3"/>
      <dgm:spPr>
        <a:solidFill>
          <a:schemeClr val="accent1">
            <a:lumMod val="75000"/>
          </a:schemeClr>
        </a:solidFill>
      </dgm:spPr>
    </dgm:pt>
    <dgm:pt modelId="{30E160B0-F4C7-47CB-917A-7C0E7B820051}" type="pres">
      <dgm:prSet presAssocID="{2D62F08E-8585-4E39-A71E-23E1512A7DC6}" presName="arrowWedge2" presStyleLbl="fgSibTrans2D1" presStyleIdx="1" presStyleCnt="3"/>
      <dgm:spPr>
        <a:solidFill>
          <a:schemeClr val="accent1">
            <a:lumMod val="75000"/>
          </a:schemeClr>
        </a:solidFill>
      </dgm:spPr>
    </dgm:pt>
    <dgm:pt modelId="{617977C2-1EA5-4828-BDE3-CC684EBA6B5C}" type="pres">
      <dgm:prSet presAssocID="{2B8B9952-EA14-487B-8CC3-2055D07BF967}" presName="arrowWedge3" presStyleLbl="fgSibTrans2D1" presStyleIdx="2" presStyleCnt="3"/>
      <dgm:spPr>
        <a:solidFill>
          <a:schemeClr val="accent1">
            <a:lumMod val="75000"/>
          </a:schemeClr>
        </a:solidFill>
      </dgm:spPr>
    </dgm:pt>
  </dgm:ptLst>
  <dgm:cxnLst>
    <dgm:cxn modelId="{2B27A7B2-2E81-4BF8-9EF6-F3BAD9BD9352}" type="presOf" srcId="{F1F4A680-F558-4523-BB9B-80C8D9D6F20E}" destId="{1F31B8FA-C239-421C-84D0-37574A66C73D}" srcOrd="1" destOrd="0" presId="urn:microsoft.com/office/officeart/2005/8/layout/cycle8"/>
    <dgm:cxn modelId="{C8DB090D-878E-450D-8A43-BA70A6E01754}" type="presOf" srcId="{10C280B6-486A-4929-ACEB-A5F0877B4E86}" destId="{46623A29-4768-416C-ABF1-F29F2AAE5815}" srcOrd="1" destOrd="0" presId="urn:microsoft.com/office/officeart/2005/8/layout/cycle8"/>
    <dgm:cxn modelId="{079C7DCE-265B-4799-89B0-6AD7B3AE5E23}" type="presOf" srcId="{10C280B6-486A-4929-ACEB-A5F0877B4E86}" destId="{5D24B704-BBF9-4833-BEE3-732501806B40}" srcOrd="0" destOrd="0" presId="urn:microsoft.com/office/officeart/2005/8/layout/cycle8"/>
    <dgm:cxn modelId="{2ECB8EC8-BC72-4DC3-853C-9D0F29BF8415}" srcId="{C5942379-CC50-434D-BC42-AAC5965CACD2}" destId="{F1F4A680-F558-4523-BB9B-80C8D9D6F20E}" srcOrd="0" destOrd="0" parTransId="{5726F231-C5F6-43A1-9B9E-3D072BB41551}" sibTransId="{D12C195F-D6C3-4835-8CF0-C2CFA7CAB093}"/>
    <dgm:cxn modelId="{FD1A15D9-B162-4DD8-8913-A2936AE3811C}" srcId="{C5942379-CC50-434D-BC42-AAC5965CACD2}" destId="{D3546549-2293-4635-A991-5983D9760ED3}" srcOrd="2" destOrd="0" parTransId="{E5B4806F-CC8D-4F6E-9675-4078F4450C80}" sibTransId="{2B8B9952-EA14-487B-8CC3-2055D07BF967}"/>
    <dgm:cxn modelId="{6F02D92E-CD8A-4A29-A338-D7EA9C49A02F}" type="presOf" srcId="{D3546549-2293-4635-A991-5983D9760ED3}" destId="{A245A42F-0577-4909-AED9-C365D4FA149A}" srcOrd="1" destOrd="0" presId="urn:microsoft.com/office/officeart/2005/8/layout/cycle8"/>
    <dgm:cxn modelId="{1ABFB8B5-6E8F-406C-97C6-AB49B351E782}" type="presOf" srcId="{F1F4A680-F558-4523-BB9B-80C8D9D6F20E}" destId="{D359E792-8718-4EC5-8D79-F2A0E1745D86}" srcOrd="0" destOrd="0" presId="urn:microsoft.com/office/officeart/2005/8/layout/cycle8"/>
    <dgm:cxn modelId="{8FAEE272-0AD2-419B-9AFE-471EE5578E19}" type="presOf" srcId="{D3546549-2293-4635-A991-5983D9760ED3}" destId="{CF2DF2D1-689E-404D-BE83-DD35FE7B4F0B}" srcOrd="0" destOrd="0" presId="urn:microsoft.com/office/officeart/2005/8/layout/cycle8"/>
    <dgm:cxn modelId="{9EA402DF-B947-4EBB-BA27-4FE4041D36A0}" srcId="{C5942379-CC50-434D-BC42-AAC5965CACD2}" destId="{10C280B6-486A-4929-ACEB-A5F0877B4E86}" srcOrd="1" destOrd="0" parTransId="{8B348F30-75A4-484C-8543-488C3071F780}" sibTransId="{2D62F08E-8585-4E39-A71E-23E1512A7DC6}"/>
    <dgm:cxn modelId="{3727EF48-5812-4CD4-88D4-5EA57D0D7CF7}" type="presOf" srcId="{C5942379-CC50-434D-BC42-AAC5965CACD2}" destId="{624E6CC1-1848-4FCB-A6C7-BAE633F9B3F0}" srcOrd="0" destOrd="0" presId="urn:microsoft.com/office/officeart/2005/8/layout/cycle8"/>
    <dgm:cxn modelId="{D33589D5-4973-4B70-8DA0-63AD2CD6C1A4}" type="presParOf" srcId="{624E6CC1-1848-4FCB-A6C7-BAE633F9B3F0}" destId="{D359E792-8718-4EC5-8D79-F2A0E1745D86}" srcOrd="0" destOrd="0" presId="urn:microsoft.com/office/officeart/2005/8/layout/cycle8"/>
    <dgm:cxn modelId="{7A8872EE-CA77-498E-8FF7-8067F6FB308B}" type="presParOf" srcId="{624E6CC1-1848-4FCB-A6C7-BAE633F9B3F0}" destId="{5E9ED7AB-85E5-4CDC-80C8-9FDF26B668C8}" srcOrd="1" destOrd="0" presId="urn:microsoft.com/office/officeart/2005/8/layout/cycle8"/>
    <dgm:cxn modelId="{BA682DCE-4D96-49C0-AF0F-DEF4FF44AF5B}" type="presParOf" srcId="{624E6CC1-1848-4FCB-A6C7-BAE633F9B3F0}" destId="{28404429-B9DF-4638-8113-96A052B8C7C1}" srcOrd="2" destOrd="0" presId="urn:microsoft.com/office/officeart/2005/8/layout/cycle8"/>
    <dgm:cxn modelId="{7F29D5AE-A1FC-4E25-800B-F6BE9F8CAEF4}" type="presParOf" srcId="{624E6CC1-1848-4FCB-A6C7-BAE633F9B3F0}" destId="{1F31B8FA-C239-421C-84D0-37574A66C73D}" srcOrd="3" destOrd="0" presId="urn:microsoft.com/office/officeart/2005/8/layout/cycle8"/>
    <dgm:cxn modelId="{FCA2A673-9E23-4799-972C-97C54BB04DBE}" type="presParOf" srcId="{624E6CC1-1848-4FCB-A6C7-BAE633F9B3F0}" destId="{5D24B704-BBF9-4833-BEE3-732501806B40}" srcOrd="4" destOrd="0" presId="urn:microsoft.com/office/officeart/2005/8/layout/cycle8"/>
    <dgm:cxn modelId="{C7055177-1FB9-4AFA-A8FF-6E52BCC7AC7A}" type="presParOf" srcId="{624E6CC1-1848-4FCB-A6C7-BAE633F9B3F0}" destId="{F4016F68-D7D8-4F3D-9322-2F009D416F7D}" srcOrd="5" destOrd="0" presId="urn:microsoft.com/office/officeart/2005/8/layout/cycle8"/>
    <dgm:cxn modelId="{44C92118-CA57-4D86-9EC0-88132FF233AC}" type="presParOf" srcId="{624E6CC1-1848-4FCB-A6C7-BAE633F9B3F0}" destId="{DF46FB21-3D2A-472F-BCDB-F58FC2930C11}" srcOrd="6" destOrd="0" presId="urn:microsoft.com/office/officeart/2005/8/layout/cycle8"/>
    <dgm:cxn modelId="{3C5D3328-2850-40EF-9348-B85B4A393C7B}" type="presParOf" srcId="{624E6CC1-1848-4FCB-A6C7-BAE633F9B3F0}" destId="{46623A29-4768-416C-ABF1-F29F2AAE5815}" srcOrd="7" destOrd="0" presId="urn:microsoft.com/office/officeart/2005/8/layout/cycle8"/>
    <dgm:cxn modelId="{6039E838-A10D-45A0-B7C1-05C581DA34F6}" type="presParOf" srcId="{624E6CC1-1848-4FCB-A6C7-BAE633F9B3F0}" destId="{CF2DF2D1-689E-404D-BE83-DD35FE7B4F0B}" srcOrd="8" destOrd="0" presId="urn:microsoft.com/office/officeart/2005/8/layout/cycle8"/>
    <dgm:cxn modelId="{1541012E-5389-4E0D-BCFB-B8A8D9FE84E5}" type="presParOf" srcId="{624E6CC1-1848-4FCB-A6C7-BAE633F9B3F0}" destId="{E996E825-0CC2-44AD-9E47-46E0EF6929E0}" srcOrd="9" destOrd="0" presId="urn:microsoft.com/office/officeart/2005/8/layout/cycle8"/>
    <dgm:cxn modelId="{609305D9-BDF7-415A-9311-2BCDDB60DFF1}" type="presParOf" srcId="{624E6CC1-1848-4FCB-A6C7-BAE633F9B3F0}" destId="{1B0606DB-20B4-47AF-A30C-798993E96265}" srcOrd="10" destOrd="0" presId="urn:microsoft.com/office/officeart/2005/8/layout/cycle8"/>
    <dgm:cxn modelId="{1043D8EC-5EF3-4E19-8EAC-2F052877E309}" type="presParOf" srcId="{624E6CC1-1848-4FCB-A6C7-BAE633F9B3F0}" destId="{A245A42F-0577-4909-AED9-C365D4FA149A}" srcOrd="11" destOrd="0" presId="urn:microsoft.com/office/officeart/2005/8/layout/cycle8"/>
    <dgm:cxn modelId="{5E216987-5CC6-4B9E-82D6-653B9D928EE9}" type="presParOf" srcId="{624E6CC1-1848-4FCB-A6C7-BAE633F9B3F0}" destId="{FE0B2D51-A304-45FA-B1A0-016E271AD369}" srcOrd="12" destOrd="0" presId="urn:microsoft.com/office/officeart/2005/8/layout/cycle8"/>
    <dgm:cxn modelId="{19CEDF48-2F7A-4CFF-878F-04A737612B36}" type="presParOf" srcId="{624E6CC1-1848-4FCB-A6C7-BAE633F9B3F0}" destId="{30E160B0-F4C7-47CB-917A-7C0E7B820051}" srcOrd="13" destOrd="0" presId="urn:microsoft.com/office/officeart/2005/8/layout/cycle8"/>
    <dgm:cxn modelId="{1DA36DEE-3A77-42D7-B9CC-F195DB66BDBF}" type="presParOf" srcId="{624E6CC1-1848-4FCB-A6C7-BAE633F9B3F0}" destId="{617977C2-1EA5-4828-BDE3-CC684EBA6B5C}"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08BACC-9CB5-4234-B85E-4B1DDB5DF2D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sv-SE"/>
        </a:p>
      </dgm:t>
    </dgm:pt>
    <dgm:pt modelId="{52F4112A-B7C8-4E89-BEB7-0D592D256A5C}">
      <dgm:prSet phldrT="[Text]"/>
      <dgm:spPr/>
      <dgm:t>
        <a:bodyPr/>
        <a:lstStyle/>
        <a:p>
          <a:r>
            <a:rPr lang="sv-SE" dirty="0" smtClean="0"/>
            <a:t>Tillstånd från IVO</a:t>
          </a:r>
          <a:endParaRPr lang="sv-SE" dirty="0"/>
        </a:p>
      </dgm:t>
    </dgm:pt>
    <dgm:pt modelId="{E378E26E-B7C0-47CA-9961-065E93E095C7}" type="parTrans" cxnId="{E4097DE6-1820-47D6-A579-FDE7BADE9E0F}">
      <dgm:prSet/>
      <dgm:spPr/>
      <dgm:t>
        <a:bodyPr/>
        <a:lstStyle/>
        <a:p>
          <a:endParaRPr lang="sv-SE"/>
        </a:p>
      </dgm:t>
    </dgm:pt>
    <dgm:pt modelId="{3EA1DB60-8721-4C05-B759-B254B1EA51B5}" type="sibTrans" cxnId="{E4097DE6-1820-47D6-A579-FDE7BADE9E0F}">
      <dgm:prSet/>
      <dgm:spPr/>
      <dgm:t>
        <a:bodyPr/>
        <a:lstStyle/>
        <a:p>
          <a:endParaRPr lang="sv-SE"/>
        </a:p>
      </dgm:t>
    </dgm:pt>
    <dgm:pt modelId="{9E10E65F-DD2F-4B46-8D7D-773BDAAA6201}">
      <dgm:prSet phldrT="[Text]"/>
      <dgm:spPr/>
      <dgm:t>
        <a:bodyPr/>
        <a:lstStyle/>
        <a:p>
          <a:r>
            <a:rPr lang="sv-SE" dirty="0" smtClean="0"/>
            <a:t>Assistans- ersättning</a:t>
          </a:r>
          <a:endParaRPr lang="sv-SE" dirty="0"/>
        </a:p>
      </dgm:t>
    </dgm:pt>
    <dgm:pt modelId="{38BFDFE2-6037-457C-AE74-0BD15C434966}" type="parTrans" cxnId="{537C54CE-005E-472F-9278-9E2A961F2591}">
      <dgm:prSet/>
      <dgm:spPr/>
      <dgm:t>
        <a:bodyPr/>
        <a:lstStyle/>
        <a:p>
          <a:endParaRPr lang="sv-SE"/>
        </a:p>
      </dgm:t>
    </dgm:pt>
    <dgm:pt modelId="{6209F913-6772-4FD8-87D0-C69F770CB5CD}" type="sibTrans" cxnId="{537C54CE-005E-472F-9278-9E2A961F2591}">
      <dgm:prSet/>
      <dgm:spPr/>
      <dgm:t>
        <a:bodyPr/>
        <a:lstStyle/>
        <a:p>
          <a:endParaRPr lang="sv-SE"/>
        </a:p>
      </dgm:t>
    </dgm:pt>
    <dgm:pt modelId="{5F2B2E42-9A8A-4F94-8660-76A84B449596}">
      <dgm:prSet phldrT="[Text]"/>
      <dgm:spPr/>
      <dgm:t>
        <a:bodyPr/>
        <a:lstStyle/>
        <a:p>
          <a:r>
            <a:rPr lang="sv-SE" dirty="0" smtClean="0"/>
            <a:t>Arbetstillstånd</a:t>
          </a:r>
        </a:p>
        <a:p>
          <a:r>
            <a:rPr lang="sv-SE" dirty="0" smtClean="0"/>
            <a:t>Deklarationer</a:t>
          </a:r>
          <a:endParaRPr lang="sv-SE" dirty="0"/>
        </a:p>
      </dgm:t>
    </dgm:pt>
    <dgm:pt modelId="{B5F67F3C-9267-4B97-B06C-AE8FF932946A}" type="parTrans" cxnId="{564C1009-D1FF-4340-88AA-14026E137594}">
      <dgm:prSet/>
      <dgm:spPr/>
      <dgm:t>
        <a:bodyPr/>
        <a:lstStyle/>
        <a:p>
          <a:endParaRPr lang="sv-SE"/>
        </a:p>
      </dgm:t>
    </dgm:pt>
    <dgm:pt modelId="{8E80C194-3135-4471-862E-69A0CA5E298D}" type="sibTrans" cxnId="{564C1009-D1FF-4340-88AA-14026E137594}">
      <dgm:prSet/>
      <dgm:spPr/>
      <dgm:t>
        <a:bodyPr/>
        <a:lstStyle/>
        <a:p>
          <a:endParaRPr lang="sv-SE"/>
        </a:p>
      </dgm:t>
    </dgm:pt>
    <dgm:pt modelId="{EBB05BDF-CF31-4C37-A777-3CF97762E34A}">
      <dgm:prSet phldrT="[Text]"/>
      <dgm:spPr/>
      <dgm:t>
        <a:bodyPr/>
        <a:lstStyle/>
        <a:p>
          <a:r>
            <a:rPr lang="sv-SE" dirty="0" smtClean="0"/>
            <a:t>Lyckat brottsupplägg/utnyttjande av offentliga medel</a:t>
          </a:r>
          <a:endParaRPr lang="sv-SE" dirty="0"/>
        </a:p>
      </dgm:t>
    </dgm:pt>
    <dgm:pt modelId="{358308B1-89D0-4032-8AA6-87194D57BE9C}" type="parTrans" cxnId="{B267F41B-EA15-4A75-9A4C-599CBDFF3EE6}">
      <dgm:prSet/>
      <dgm:spPr/>
      <dgm:t>
        <a:bodyPr/>
        <a:lstStyle/>
        <a:p>
          <a:endParaRPr lang="sv-SE"/>
        </a:p>
      </dgm:t>
    </dgm:pt>
    <dgm:pt modelId="{63487059-8345-4D6C-BB13-C55AD7571CA6}" type="sibTrans" cxnId="{B267F41B-EA15-4A75-9A4C-599CBDFF3EE6}">
      <dgm:prSet/>
      <dgm:spPr/>
      <dgm:t>
        <a:bodyPr/>
        <a:lstStyle/>
        <a:p>
          <a:endParaRPr lang="sv-SE"/>
        </a:p>
      </dgm:t>
    </dgm:pt>
    <dgm:pt modelId="{E267FD3D-C750-49CE-A6C1-FF8735C1CDAE}" type="pres">
      <dgm:prSet presAssocID="{EC08BACC-9CB5-4234-B85E-4B1DDB5DF2D8}" presName="Name0" presStyleCnt="0">
        <dgm:presLayoutVars>
          <dgm:chMax val="4"/>
          <dgm:resizeHandles val="exact"/>
        </dgm:presLayoutVars>
      </dgm:prSet>
      <dgm:spPr/>
      <dgm:t>
        <a:bodyPr/>
        <a:lstStyle/>
        <a:p>
          <a:endParaRPr lang="sv-SE"/>
        </a:p>
      </dgm:t>
    </dgm:pt>
    <dgm:pt modelId="{46070C1D-74ED-4CCF-87E5-F54004EA3083}" type="pres">
      <dgm:prSet presAssocID="{EC08BACC-9CB5-4234-B85E-4B1DDB5DF2D8}" presName="ellipse" presStyleLbl="trBgShp" presStyleIdx="0" presStyleCnt="1"/>
      <dgm:spPr/>
    </dgm:pt>
    <dgm:pt modelId="{43830B3E-A8ED-4823-9FEB-2F08BD9A5998}" type="pres">
      <dgm:prSet presAssocID="{EC08BACC-9CB5-4234-B85E-4B1DDB5DF2D8}" presName="arrow1" presStyleLbl="fgShp" presStyleIdx="0" presStyleCnt="1" custScaleX="140084" custScaleY="351010" custLinFactY="13454" custLinFactNeighborX="834" custLinFactNeighborY="100000"/>
      <dgm:spPr/>
    </dgm:pt>
    <dgm:pt modelId="{D9EB5688-9917-41CF-ACDA-211596699E17}" type="pres">
      <dgm:prSet presAssocID="{EC08BACC-9CB5-4234-B85E-4B1DDB5DF2D8}" presName="rectangle" presStyleLbl="revTx" presStyleIdx="0" presStyleCnt="1" custLinFactNeighborX="2718" custLinFactNeighborY="-31455">
        <dgm:presLayoutVars>
          <dgm:bulletEnabled val="1"/>
        </dgm:presLayoutVars>
      </dgm:prSet>
      <dgm:spPr/>
      <dgm:t>
        <a:bodyPr/>
        <a:lstStyle/>
        <a:p>
          <a:endParaRPr lang="sv-SE"/>
        </a:p>
      </dgm:t>
    </dgm:pt>
    <dgm:pt modelId="{4D5B0AF3-AC95-46AB-B069-CA92586539CA}" type="pres">
      <dgm:prSet presAssocID="{9E10E65F-DD2F-4B46-8D7D-773BDAAA6201}" presName="item1" presStyleLbl="node1" presStyleIdx="0" presStyleCnt="3">
        <dgm:presLayoutVars>
          <dgm:bulletEnabled val="1"/>
        </dgm:presLayoutVars>
      </dgm:prSet>
      <dgm:spPr/>
      <dgm:t>
        <a:bodyPr/>
        <a:lstStyle/>
        <a:p>
          <a:endParaRPr lang="sv-SE"/>
        </a:p>
      </dgm:t>
    </dgm:pt>
    <dgm:pt modelId="{FC581EAF-0E81-447B-9336-E040C5153394}" type="pres">
      <dgm:prSet presAssocID="{5F2B2E42-9A8A-4F94-8660-76A84B449596}" presName="item2" presStyleLbl="node1" presStyleIdx="1" presStyleCnt="3">
        <dgm:presLayoutVars>
          <dgm:bulletEnabled val="1"/>
        </dgm:presLayoutVars>
      </dgm:prSet>
      <dgm:spPr/>
      <dgm:t>
        <a:bodyPr/>
        <a:lstStyle/>
        <a:p>
          <a:endParaRPr lang="sv-SE"/>
        </a:p>
      </dgm:t>
    </dgm:pt>
    <dgm:pt modelId="{554BB906-A323-48B7-B7DB-262AA61508BA}" type="pres">
      <dgm:prSet presAssocID="{EBB05BDF-CF31-4C37-A777-3CF97762E34A}" presName="item3" presStyleLbl="node1" presStyleIdx="2" presStyleCnt="3">
        <dgm:presLayoutVars>
          <dgm:bulletEnabled val="1"/>
        </dgm:presLayoutVars>
      </dgm:prSet>
      <dgm:spPr/>
      <dgm:t>
        <a:bodyPr/>
        <a:lstStyle/>
        <a:p>
          <a:endParaRPr lang="sv-SE"/>
        </a:p>
      </dgm:t>
    </dgm:pt>
    <dgm:pt modelId="{5D0791BB-B661-47DF-99B9-25C5C398A688}" type="pres">
      <dgm:prSet presAssocID="{EC08BACC-9CB5-4234-B85E-4B1DDB5DF2D8}" presName="funnel" presStyleLbl="trAlignAcc1" presStyleIdx="0" presStyleCnt="1"/>
      <dgm:spPr/>
    </dgm:pt>
  </dgm:ptLst>
  <dgm:cxnLst>
    <dgm:cxn modelId="{DA70C402-2219-47A3-9A51-E3A9635CB3FF}" type="presOf" srcId="{52F4112A-B7C8-4E89-BEB7-0D592D256A5C}" destId="{554BB906-A323-48B7-B7DB-262AA61508BA}" srcOrd="0" destOrd="0" presId="urn:microsoft.com/office/officeart/2005/8/layout/funnel1"/>
    <dgm:cxn modelId="{8B3C035B-FCFC-4595-BF82-E8428F042D5C}" type="presOf" srcId="{9E10E65F-DD2F-4B46-8D7D-773BDAAA6201}" destId="{FC581EAF-0E81-447B-9336-E040C5153394}" srcOrd="0" destOrd="0" presId="urn:microsoft.com/office/officeart/2005/8/layout/funnel1"/>
    <dgm:cxn modelId="{E4097DE6-1820-47D6-A579-FDE7BADE9E0F}" srcId="{EC08BACC-9CB5-4234-B85E-4B1DDB5DF2D8}" destId="{52F4112A-B7C8-4E89-BEB7-0D592D256A5C}" srcOrd="0" destOrd="0" parTransId="{E378E26E-B7C0-47CA-9961-065E93E095C7}" sibTransId="{3EA1DB60-8721-4C05-B759-B254B1EA51B5}"/>
    <dgm:cxn modelId="{564C1009-D1FF-4340-88AA-14026E137594}" srcId="{EC08BACC-9CB5-4234-B85E-4B1DDB5DF2D8}" destId="{5F2B2E42-9A8A-4F94-8660-76A84B449596}" srcOrd="2" destOrd="0" parTransId="{B5F67F3C-9267-4B97-B06C-AE8FF932946A}" sibTransId="{8E80C194-3135-4471-862E-69A0CA5E298D}"/>
    <dgm:cxn modelId="{B267F41B-EA15-4A75-9A4C-599CBDFF3EE6}" srcId="{EC08BACC-9CB5-4234-B85E-4B1DDB5DF2D8}" destId="{EBB05BDF-CF31-4C37-A777-3CF97762E34A}" srcOrd="3" destOrd="0" parTransId="{358308B1-89D0-4032-8AA6-87194D57BE9C}" sibTransId="{63487059-8345-4D6C-BB13-C55AD7571CA6}"/>
    <dgm:cxn modelId="{3CA93CE3-3820-4F0E-B191-0E0F5720F8E7}" type="presOf" srcId="{EBB05BDF-CF31-4C37-A777-3CF97762E34A}" destId="{D9EB5688-9917-41CF-ACDA-211596699E17}" srcOrd="0" destOrd="0" presId="urn:microsoft.com/office/officeart/2005/8/layout/funnel1"/>
    <dgm:cxn modelId="{CCED248F-9523-44E0-A972-1FA60FF5751D}" type="presOf" srcId="{EC08BACC-9CB5-4234-B85E-4B1DDB5DF2D8}" destId="{E267FD3D-C750-49CE-A6C1-FF8735C1CDAE}" srcOrd="0" destOrd="0" presId="urn:microsoft.com/office/officeart/2005/8/layout/funnel1"/>
    <dgm:cxn modelId="{537C54CE-005E-472F-9278-9E2A961F2591}" srcId="{EC08BACC-9CB5-4234-B85E-4B1DDB5DF2D8}" destId="{9E10E65F-DD2F-4B46-8D7D-773BDAAA6201}" srcOrd="1" destOrd="0" parTransId="{38BFDFE2-6037-457C-AE74-0BD15C434966}" sibTransId="{6209F913-6772-4FD8-87D0-C69F770CB5CD}"/>
    <dgm:cxn modelId="{CF5BB8F1-120D-4B1D-9FAB-B2CF1D43C7FA}" type="presOf" srcId="{5F2B2E42-9A8A-4F94-8660-76A84B449596}" destId="{4D5B0AF3-AC95-46AB-B069-CA92586539CA}" srcOrd="0" destOrd="0" presId="urn:microsoft.com/office/officeart/2005/8/layout/funnel1"/>
    <dgm:cxn modelId="{2F86463F-1534-4BC7-AF0B-878C7F80990C}" type="presParOf" srcId="{E267FD3D-C750-49CE-A6C1-FF8735C1CDAE}" destId="{46070C1D-74ED-4CCF-87E5-F54004EA3083}" srcOrd="0" destOrd="0" presId="urn:microsoft.com/office/officeart/2005/8/layout/funnel1"/>
    <dgm:cxn modelId="{A7F77B08-2DC5-4D56-930F-20DF80F2A560}" type="presParOf" srcId="{E267FD3D-C750-49CE-A6C1-FF8735C1CDAE}" destId="{43830B3E-A8ED-4823-9FEB-2F08BD9A5998}" srcOrd="1" destOrd="0" presId="urn:microsoft.com/office/officeart/2005/8/layout/funnel1"/>
    <dgm:cxn modelId="{F7ED6458-5625-413E-A6C8-CC5D9C1E7737}" type="presParOf" srcId="{E267FD3D-C750-49CE-A6C1-FF8735C1CDAE}" destId="{D9EB5688-9917-41CF-ACDA-211596699E17}" srcOrd="2" destOrd="0" presId="urn:microsoft.com/office/officeart/2005/8/layout/funnel1"/>
    <dgm:cxn modelId="{03C39EA8-00CC-40D7-AA6E-774DC1866B38}" type="presParOf" srcId="{E267FD3D-C750-49CE-A6C1-FF8735C1CDAE}" destId="{4D5B0AF3-AC95-46AB-B069-CA92586539CA}" srcOrd="3" destOrd="0" presId="urn:microsoft.com/office/officeart/2005/8/layout/funnel1"/>
    <dgm:cxn modelId="{2BF3D55E-FE39-4321-9310-B17659E31388}" type="presParOf" srcId="{E267FD3D-C750-49CE-A6C1-FF8735C1CDAE}" destId="{FC581EAF-0E81-447B-9336-E040C5153394}" srcOrd="4" destOrd="0" presId="urn:microsoft.com/office/officeart/2005/8/layout/funnel1"/>
    <dgm:cxn modelId="{1ECCF5C5-FB12-4DFA-952A-4DD0948E8EC7}" type="presParOf" srcId="{E267FD3D-C750-49CE-A6C1-FF8735C1CDAE}" destId="{554BB906-A323-48B7-B7DB-262AA61508BA}" srcOrd="5" destOrd="0" presId="urn:microsoft.com/office/officeart/2005/8/layout/funnel1"/>
    <dgm:cxn modelId="{F31F13FF-2083-454F-BA7C-E87E2F147DB5}" type="presParOf" srcId="{E267FD3D-C750-49CE-A6C1-FF8735C1CDAE}" destId="{5D0791BB-B661-47DF-99B9-25C5C398A68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B4C1CF-AD30-4733-893F-D4C4C1A78D2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D6A4167-B215-4722-BB62-8FDD658A709E}">
      <dgm:prSet/>
      <dgm:spPr/>
      <dgm:t>
        <a:bodyPr/>
        <a:lstStyle/>
        <a:p>
          <a:r>
            <a:rPr lang="en-US"/>
            <a:t>Företag ska inte behöva ge in myndighetsuppgifter till myndigheter.</a:t>
          </a:r>
        </a:p>
      </dgm:t>
    </dgm:pt>
    <dgm:pt modelId="{70422EE7-D9BF-45B7-BCB4-8EA31A223EAE}" type="parTrans" cxnId="{0F9F6ECA-6915-493B-BA2A-7F77288DE0B4}">
      <dgm:prSet/>
      <dgm:spPr/>
      <dgm:t>
        <a:bodyPr/>
        <a:lstStyle/>
        <a:p>
          <a:endParaRPr lang="en-US"/>
        </a:p>
      </dgm:t>
    </dgm:pt>
    <dgm:pt modelId="{138DDA2E-FC11-4482-A476-1A18CCEF16CD}" type="sibTrans" cxnId="{0F9F6ECA-6915-493B-BA2A-7F77288DE0B4}">
      <dgm:prSet/>
      <dgm:spPr/>
      <dgm:t>
        <a:bodyPr/>
        <a:lstStyle/>
        <a:p>
          <a:endParaRPr lang="en-US"/>
        </a:p>
      </dgm:t>
    </dgm:pt>
    <dgm:pt modelId="{F4142098-ABC3-4F79-9142-DE10C27BE35B}">
      <dgm:prSet/>
      <dgm:spPr/>
      <dgm:t>
        <a:bodyPr/>
        <a:lstStyle/>
        <a:p>
          <a:r>
            <a:rPr lang="en-US"/>
            <a:t>Måste kunna tillämpas för olika juridiska personer.</a:t>
          </a:r>
        </a:p>
      </dgm:t>
    </dgm:pt>
    <dgm:pt modelId="{3636A735-9F98-4675-A6C5-42EEAB26C0EB}" type="parTrans" cxnId="{11DA280E-C5BB-40A4-A71A-72276708B940}">
      <dgm:prSet/>
      <dgm:spPr/>
      <dgm:t>
        <a:bodyPr/>
        <a:lstStyle/>
        <a:p>
          <a:endParaRPr lang="en-US"/>
        </a:p>
      </dgm:t>
    </dgm:pt>
    <dgm:pt modelId="{C6D6FEC5-9C60-4D6D-98CE-7FD01A06BCC8}" type="sibTrans" cxnId="{11DA280E-C5BB-40A4-A71A-72276708B940}">
      <dgm:prSet/>
      <dgm:spPr/>
      <dgm:t>
        <a:bodyPr/>
        <a:lstStyle/>
        <a:p>
          <a:endParaRPr lang="en-US"/>
        </a:p>
      </dgm:t>
    </dgm:pt>
    <dgm:pt modelId="{BFCBB78E-CCEA-47C9-B37B-B46691E8BA33}">
      <dgm:prSet/>
      <dgm:spPr/>
      <dgm:t>
        <a:bodyPr/>
        <a:lstStyle/>
        <a:p>
          <a:r>
            <a:rPr lang="en-US"/>
            <a:t>Användas även för uppföljning under avtalstiden.</a:t>
          </a:r>
        </a:p>
      </dgm:t>
    </dgm:pt>
    <dgm:pt modelId="{5A85B895-F5AC-448E-BE7B-8FB40DF9B1F0}" type="parTrans" cxnId="{45BC192F-E16A-44C4-BF04-84682135448E}">
      <dgm:prSet/>
      <dgm:spPr/>
      <dgm:t>
        <a:bodyPr/>
        <a:lstStyle/>
        <a:p>
          <a:endParaRPr lang="en-US"/>
        </a:p>
      </dgm:t>
    </dgm:pt>
    <dgm:pt modelId="{AB4C700A-70A3-4CD5-8ECB-4147C003E81D}" type="sibTrans" cxnId="{45BC192F-E16A-44C4-BF04-84682135448E}">
      <dgm:prSet/>
      <dgm:spPr/>
      <dgm:t>
        <a:bodyPr/>
        <a:lstStyle/>
        <a:p>
          <a:endParaRPr lang="en-US"/>
        </a:p>
      </dgm:t>
    </dgm:pt>
    <dgm:pt modelId="{2C183B48-FB3A-4498-9856-BE0511B13C03}">
      <dgm:prSet/>
      <dgm:spPr/>
      <dgm:t>
        <a:bodyPr/>
        <a:lstStyle/>
        <a:p>
          <a:r>
            <a:rPr lang="en-US"/>
            <a:t>Elektroniskt inhämtning av uppgifter en självklarhet.</a:t>
          </a:r>
        </a:p>
      </dgm:t>
    </dgm:pt>
    <dgm:pt modelId="{0237C7B3-4171-4AAA-A1C9-3F0561C6F3B9}" type="parTrans" cxnId="{35986325-9368-440D-BC42-4409B58BE265}">
      <dgm:prSet/>
      <dgm:spPr/>
      <dgm:t>
        <a:bodyPr/>
        <a:lstStyle/>
        <a:p>
          <a:endParaRPr lang="en-US"/>
        </a:p>
      </dgm:t>
    </dgm:pt>
    <dgm:pt modelId="{CAFC1A5C-568C-4937-A66E-9C2AA3E90601}" type="sibTrans" cxnId="{35986325-9368-440D-BC42-4409B58BE265}">
      <dgm:prSet/>
      <dgm:spPr/>
      <dgm:t>
        <a:bodyPr/>
        <a:lstStyle/>
        <a:p>
          <a:endParaRPr lang="en-US"/>
        </a:p>
      </dgm:t>
    </dgm:pt>
    <dgm:pt modelId="{87B4EEB4-937C-4978-8F73-F0BC512909AB}">
      <dgm:prSet/>
      <dgm:spPr/>
      <dgm:t>
        <a:bodyPr/>
        <a:lstStyle/>
        <a:p>
          <a:r>
            <a:rPr lang="en-US"/>
            <a:t>Samverkan kring myndighetsuppgifter ger fler fördelar. </a:t>
          </a:r>
        </a:p>
      </dgm:t>
    </dgm:pt>
    <dgm:pt modelId="{D4ACF69D-77C5-4E5C-8A07-CC44405B2527}" type="parTrans" cxnId="{68002FE7-B6EA-4974-9D34-A10B2761E467}">
      <dgm:prSet/>
      <dgm:spPr/>
      <dgm:t>
        <a:bodyPr/>
        <a:lstStyle/>
        <a:p>
          <a:endParaRPr lang="en-US"/>
        </a:p>
      </dgm:t>
    </dgm:pt>
    <dgm:pt modelId="{F8355ADA-F077-427A-B1DA-A2CE7A346751}" type="sibTrans" cxnId="{68002FE7-B6EA-4974-9D34-A10B2761E467}">
      <dgm:prSet/>
      <dgm:spPr/>
      <dgm:t>
        <a:bodyPr/>
        <a:lstStyle/>
        <a:p>
          <a:endParaRPr lang="en-US"/>
        </a:p>
      </dgm:t>
    </dgm:pt>
    <dgm:pt modelId="{F4FADB2F-4078-4277-8DBC-3E669AB475D4}">
      <dgm:prSet/>
      <dgm:spPr/>
      <dgm:t>
        <a:bodyPr/>
        <a:lstStyle/>
        <a:p>
          <a:r>
            <a:rPr lang="en-US"/>
            <a:t>Integritetsaspekter ska beaktas.</a:t>
          </a:r>
        </a:p>
      </dgm:t>
    </dgm:pt>
    <dgm:pt modelId="{FA7E4026-E360-4B5A-8535-B8D8BEF2F8B6}" type="parTrans" cxnId="{0070C760-7284-4BD5-945E-82EB2265BF43}">
      <dgm:prSet/>
      <dgm:spPr/>
      <dgm:t>
        <a:bodyPr/>
        <a:lstStyle/>
        <a:p>
          <a:endParaRPr lang="en-US"/>
        </a:p>
      </dgm:t>
    </dgm:pt>
    <dgm:pt modelId="{E5E37241-DE4C-4216-9390-619357609ABF}" type="sibTrans" cxnId="{0070C760-7284-4BD5-945E-82EB2265BF43}">
      <dgm:prSet/>
      <dgm:spPr/>
      <dgm:t>
        <a:bodyPr/>
        <a:lstStyle/>
        <a:p>
          <a:endParaRPr lang="en-US"/>
        </a:p>
      </dgm:t>
    </dgm:pt>
    <dgm:pt modelId="{A6AF4759-10CE-4F18-8930-95FE1FC36C3F}" type="pres">
      <dgm:prSet presAssocID="{64B4C1CF-AD30-4733-893F-D4C4C1A78D2E}" presName="diagram" presStyleCnt="0">
        <dgm:presLayoutVars>
          <dgm:dir/>
          <dgm:resizeHandles val="exact"/>
        </dgm:presLayoutVars>
      </dgm:prSet>
      <dgm:spPr/>
      <dgm:t>
        <a:bodyPr/>
        <a:lstStyle/>
        <a:p>
          <a:endParaRPr lang="sv-SE"/>
        </a:p>
      </dgm:t>
    </dgm:pt>
    <dgm:pt modelId="{2A79DB48-5A1F-4642-84B6-55A21DB7DB27}" type="pres">
      <dgm:prSet presAssocID="{9D6A4167-B215-4722-BB62-8FDD658A709E}" presName="node" presStyleLbl="node1" presStyleIdx="0" presStyleCnt="6">
        <dgm:presLayoutVars>
          <dgm:bulletEnabled val="1"/>
        </dgm:presLayoutVars>
      </dgm:prSet>
      <dgm:spPr/>
      <dgm:t>
        <a:bodyPr/>
        <a:lstStyle/>
        <a:p>
          <a:endParaRPr lang="sv-SE"/>
        </a:p>
      </dgm:t>
    </dgm:pt>
    <dgm:pt modelId="{2732D75A-F970-401A-8B1D-FF1B1D36B2F8}" type="pres">
      <dgm:prSet presAssocID="{138DDA2E-FC11-4482-A476-1A18CCEF16CD}" presName="sibTrans" presStyleCnt="0"/>
      <dgm:spPr/>
    </dgm:pt>
    <dgm:pt modelId="{59E17060-C642-413D-95D8-7803A194B8AB}" type="pres">
      <dgm:prSet presAssocID="{F4142098-ABC3-4F79-9142-DE10C27BE35B}" presName="node" presStyleLbl="node1" presStyleIdx="1" presStyleCnt="6">
        <dgm:presLayoutVars>
          <dgm:bulletEnabled val="1"/>
        </dgm:presLayoutVars>
      </dgm:prSet>
      <dgm:spPr/>
      <dgm:t>
        <a:bodyPr/>
        <a:lstStyle/>
        <a:p>
          <a:endParaRPr lang="sv-SE"/>
        </a:p>
      </dgm:t>
    </dgm:pt>
    <dgm:pt modelId="{AB1DA275-563E-40A0-BCD9-540FB147719B}" type="pres">
      <dgm:prSet presAssocID="{C6D6FEC5-9C60-4D6D-98CE-7FD01A06BCC8}" presName="sibTrans" presStyleCnt="0"/>
      <dgm:spPr/>
    </dgm:pt>
    <dgm:pt modelId="{5C3F6344-AC9C-45DA-B944-8D02EC5D7F6F}" type="pres">
      <dgm:prSet presAssocID="{BFCBB78E-CCEA-47C9-B37B-B46691E8BA33}" presName="node" presStyleLbl="node1" presStyleIdx="2" presStyleCnt="6">
        <dgm:presLayoutVars>
          <dgm:bulletEnabled val="1"/>
        </dgm:presLayoutVars>
      </dgm:prSet>
      <dgm:spPr/>
      <dgm:t>
        <a:bodyPr/>
        <a:lstStyle/>
        <a:p>
          <a:endParaRPr lang="sv-SE"/>
        </a:p>
      </dgm:t>
    </dgm:pt>
    <dgm:pt modelId="{93909DE8-3B69-47E9-B50B-82FCDF996AD2}" type="pres">
      <dgm:prSet presAssocID="{AB4C700A-70A3-4CD5-8ECB-4147C003E81D}" presName="sibTrans" presStyleCnt="0"/>
      <dgm:spPr/>
    </dgm:pt>
    <dgm:pt modelId="{C37656B6-7AEA-4B51-A41F-E15FAF302894}" type="pres">
      <dgm:prSet presAssocID="{2C183B48-FB3A-4498-9856-BE0511B13C03}" presName="node" presStyleLbl="node1" presStyleIdx="3" presStyleCnt="6">
        <dgm:presLayoutVars>
          <dgm:bulletEnabled val="1"/>
        </dgm:presLayoutVars>
      </dgm:prSet>
      <dgm:spPr/>
      <dgm:t>
        <a:bodyPr/>
        <a:lstStyle/>
        <a:p>
          <a:endParaRPr lang="sv-SE"/>
        </a:p>
      </dgm:t>
    </dgm:pt>
    <dgm:pt modelId="{E3FB905A-2A03-443C-A2FA-1E9C7B641F9F}" type="pres">
      <dgm:prSet presAssocID="{CAFC1A5C-568C-4937-A66E-9C2AA3E90601}" presName="sibTrans" presStyleCnt="0"/>
      <dgm:spPr/>
    </dgm:pt>
    <dgm:pt modelId="{516490EB-5A8A-430A-B7DD-316ACC533691}" type="pres">
      <dgm:prSet presAssocID="{87B4EEB4-937C-4978-8F73-F0BC512909AB}" presName="node" presStyleLbl="node1" presStyleIdx="4" presStyleCnt="6">
        <dgm:presLayoutVars>
          <dgm:bulletEnabled val="1"/>
        </dgm:presLayoutVars>
      </dgm:prSet>
      <dgm:spPr/>
      <dgm:t>
        <a:bodyPr/>
        <a:lstStyle/>
        <a:p>
          <a:endParaRPr lang="sv-SE"/>
        </a:p>
      </dgm:t>
    </dgm:pt>
    <dgm:pt modelId="{A5ADBB96-6656-4110-8F80-216300733957}" type="pres">
      <dgm:prSet presAssocID="{F8355ADA-F077-427A-B1DA-A2CE7A346751}" presName="sibTrans" presStyleCnt="0"/>
      <dgm:spPr/>
    </dgm:pt>
    <dgm:pt modelId="{10CAE133-4C96-430A-A4DB-267D6ECFCF94}" type="pres">
      <dgm:prSet presAssocID="{F4FADB2F-4078-4277-8DBC-3E669AB475D4}" presName="node" presStyleLbl="node1" presStyleIdx="5" presStyleCnt="6">
        <dgm:presLayoutVars>
          <dgm:bulletEnabled val="1"/>
        </dgm:presLayoutVars>
      </dgm:prSet>
      <dgm:spPr/>
      <dgm:t>
        <a:bodyPr/>
        <a:lstStyle/>
        <a:p>
          <a:endParaRPr lang="sv-SE"/>
        </a:p>
      </dgm:t>
    </dgm:pt>
  </dgm:ptLst>
  <dgm:cxnLst>
    <dgm:cxn modelId="{76C677E2-4A29-4BA6-86D6-1CD52DCDDF2F}" type="presOf" srcId="{87B4EEB4-937C-4978-8F73-F0BC512909AB}" destId="{516490EB-5A8A-430A-B7DD-316ACC533691}" srcOrd="0" destOrd="0" presId="urn:microsoft.com/office/officeart/2005/8/layout/default"/>
    <dgm:cxn modelId="{F58C0F47-FC75-4D1E-B4FC-E018B8DFAF78}" type="presOf" srcId="{64B4C1CF-AD30-4733-893F-D4C4C1A78D2E}" destId="{A6AF4759-10CE-4F18-8930-95FE1FC36C3F}" srcOrd="0" destOrd="0" presId="urn:microsoft.com/office/officeart/2005/8/layout/default"/>
    <dgm:cxn modelId="{0070C760-7284-4BD5-945E-82EB2265BF43}" srcId="{64B4C1CF-AD30-4733-893F-D4C4C1A78D2E}" destId="{F4FADB2F-4078-4277-8DBC-3E669AB475D4}" srcOrd="5" destOrd="0" parTransId="{FA7E4026-E360-4B5A-8535-B8D8BEF2F8B6}" sibTransId="{E5E37241-DE4C-4216-9390-619357609ABF}"/>
    <dgm:cxn modelId="{1DEBC2D9-B729-4E99-AE37-4A6A859CDA59}" type="presOf" srcId="{9D6A4167-B215-4722-BB62-8FDD658A709E}" destId="{2A79DB48-5A1F-4642-84B6-55A21DB7DB27}" srcOrd="0" destOrd="0" presId="urn:microsoft.com/office/officeart/2005/8/layout/default"/>
    <dgm:cxn modelId="{35986325-9368-440D-BC42-4409B58BE265}" srcId="{64B4C1CF-AD30-4733-893F-D4C4C1A78D2E}" destId="{2C183B48-FB3A-4498-9856-BE0511B13C03}" srcOrd="3" destOrd="0" parTransId="{0237C7B3-4171-4AAA-A1C9-3F0561C6F3B9}" sibTransId="{CAFC1A5C-568C-4937-A66E-9C2AA3E90601}"/>
    <dgm:cxn modelId="{11DA280E-C5BB-40A4-A71A-72276708B940}" srcId="{64B4C1CF-AD30-4733-893F-D4C4C1A78D2E}" destId="{F4142098-ABC3-4F79-9142-DE10C27BE35B}" srcOrd="1" destOrd="0" parTransId="{3636A735-9F98-4675-A6C5-42EEAB26C0EB}" sibTransId="{C6D6FEC5-9C60-4D6D-98CE-7FD01A06BCC8}"/>
    <dgm:cxn modelId="{45BC192F-E16A-44C4-BF04-84682135448E}" srcId="{64B4C1CF-AD30-4733-893F-D4C4C1A78D2E}" destId="{BFCBB78E-CCEA-47C9-B37B-B46691E8BA33}" srcOrd="2" destOrd="0" parTransId="{5A85B895-F5AC-448E-BE7B-8FB40DF9B1F0}" sibTransId="{AB4C700A-70A3-4CD5-8ECB-4147C003E81D}"/>
    <dgm:cxn modelId="{0F9F6ECA-6915-493B-BA2A-7F77288DE0B4}" srcId="{64B4C1CF-AD30-4733-893F-D4C4C1A78D2E}" destId="{9D6A4167-B215-4722-BB62-8FDD658A709E}" srcOrd="0" destOrd="0" parTransId="{70422EE7-D9BF-45B7-BCB4-8EA31A223EAE}" sibTransId="{138DDA2E-FC11-4482-A476-1A18CCEF16CD}"/>
    <dgm:cxn modelId="{B0914A94-3029-4250-8B7D-C525842BA504}" type="presOf" srcId="{BFCBB78E-CCEA-47C9-B37B-B46691E8BA33}" destId="{5C3F6344-AC9C-45DA-B944-8D02EC5D7F6F}" srcOrd="0" destOrd="0" presId="urn:microsoft.com/office/officeart/2005/8/layout/default"/>
    <dgm:cxn modelId="{4F46F0DC-4DDA-4690-9C8B-CDA6A5EF0BF3}" type="presOf" srcId="{2C183B48-FB3A-4498-9856-BE0511B13C03}" destId="{C37656B6-7AEA-4B51-A41F-E15FAF302894}" srcOrd="0" destOrd="0" presId="urn:microsoft.com/office/officeart/2005/8/layout/default"/>
    <dgm:cxn modelId="{B117FE93-D701-4CB3-A305-F95E9C46C6D1}" type="presOf" srcId="{F4FADB2F-4078-4277-8DBC-3E669AB475D4}" destId="{10CAE133-4C96-430A-A4DB-267D6ECFCF94}" srcOrd="0" destOrd="0" presId="urn:microsoft.com/office/officeart/2005/8/layout/default"/>
    <dgm:cxn modelId="{68002FE7-B6EA-4974-9D34-A10B2761E467}" srcId="{64B4C1CF-AD30-4733-893F-D4C4C1A78D2E}" destId="{87B4EEB4-937C-4978-8F73-F0BC512909AB}" srcOrd="4" destOrd="0" parTransId="{D4ACF69D-77C5-4E5C-8A07-CC44405B2527}" sibTransId="{F8355ADA-F077-427A-B1DA-A2CE7A346751}"/>
    <dgm:cxn modelId="{5FEFBB58-27D2-483B-9F41-8BC81065E258}" type="presOf" srcId="{F4142098-ABC3-4F79-9142-DE10C27BE35B}" destId="{59E17060-C642-413D-95D8-7803A194B8AB}" srcOrd="0" destOrd="0" presId="urn:microsoft.com/office/officeart/2005/8/layout/default"/>
    <dgm:cxn modelId="{8F2CAE35-F025-443F-86A2-40441C77EE75}" type="presParOf" srcId="{A6AF4759-10CE-4F18-8930-95FE1FC36C3F}" destId="{2A79DB48-5A1F-4642-84B6-55A21DB7DB27}" srcOrd="0" destOrd="0" presId="urn:microsoft.com/office/officeart/2005/8/layout/default"/>
    <dgm:cxn modelId="{2B2A2B8B-030A-4756-B8B3-7B34C1E0AE0F}" type="presParOf" srcId="{A6AF4759-10CE-4F18-8930-95FE1FC36C3F}" destId="{2732D75A-F970-401A-8B1D-FF1B1D36B2F8}" srcOrd="1" destOrd="0" presId="urn:microsoft.com/office/officeart/2005/8/layout/default"/>
    <dgm:cxn modelId="{C1736789-F026-45B3-82FB-E509CEDACD97}" type="presParOf" srcId="{A6AF4759-10CE-4F18-8930-95FE1FC36C3F}" destId="{59E17060-C642-413D-95D8-7803A194B8AB}" srcOrd="2" destOrd="0" presId="urn:microsoft.com/office/officeart/2005/8/layout/default"/>
    <dgm:cxn modelId="{62419553-8749-4B2D-8A5D-5478191B6E1E}" type="presParOf" srcId="{A6AF4759-10CE-4F18-8930-95FE1FC36C3F}" destId="{AB1DA275-563E-40A0-BCD9-540FB147719B}" srcOrd="3" destOrd="0" presId="urn:microsoft.com/office/officeart/2005/8/layout/default"/>
    <dgm:cxn modelId="{A92C3EE5-F659-4873-9B9B-D85DB44FD4D9}" type="presParOf" srcId="{A6AF4759-10CE-4F18-8930-95FE1FC36C3F}" destId="{5C3F6344-AC9C-45DA-B944-8D02EC5D7F6F}" srcOrd="4" destOrd="0" presId="urn:microsoft.com/office/officeart/2005/8/layout/default"/>
    <dgm:cxn modelId="{CF7AA8AB-A654-41AE-ABAA-E4D6DF5730AD}" type="presParOf" srcId="{A6AF4759-10CE-4F18-8930-95FE1FC36C3F}" destId="{93909DE8-3B69-47E9-B50B-82FCDF996AD2}" srcOrd="5" destOrd="0" presId="urn:microsoft.com/office/officeart/2005/8/layout/default"/>
    <dgm:cxn modelId="{EED87472-E466-4F16-8937-809CBFBE58EE}" type="presParOf" srcId="{A6AF4759-10CE-4F18-8930-95FE1FC36C3F}" destId="{C37656B6-7AEA-4B51-A41F-E15FAF302894}" srcOrd="6" destOrd="0" presId="urn:microsoft.com/office/officeart/2005/8/layout/default"/>
    <dgm:cxn modelId="{9E693518-FCC1-4028-857C-D5F92B88EC43}" type="presParOf" srcId="{A6AF4759-10CE-4F18-8930-95FE1FC36C3F}" destId="{E3FB905A-2A03-443C-A2FA-1E9C7B641F9F}" srcOrd="7" destOrd="0" presId="urn:microsoft.com/office/officeart/2005/8/layout/default"/>
    <dgm:cxn modelId="{F8558E54-1CAB-4697-AE0B-C00C2163C699}" type="presParOf" srcId="{A6AF4759-10CE-4F18-8930-95FE1FC36C3F}" destId="{516490EB-5A8A-430A-B7DD-316ACC533691}" srcOrd="8" destOrd="0" presId="urn:microsoft.com/office/officeart/2005/8/layout/default"/>
    <dgm:cxn modelId="{DE44F263-06BE-4CD4-A8E8-AA445275DA1B}" type="presParOf" srcId="{A6AF4759-10CE-4F18-8930-95FE1FC36C3F}" destId="{A5ADBB96-6656-4110-8F80-216300733957}" srcOrd="9" destOrd="0" presId="urn:microsoft.com/office/officeart/2005/8/layout/default"/>
    <dgm:cxn modelId="{12E220DA-24C4-4674-9AF3-582F216E4B1C}" type="presParOf" srcId="{A6AF4759-10CE-4F18-8930-95FE1FC36C3F}" destId="{10CAE133-4C96-430A-A4DB-267D6ECFCF9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CDC50A-0C74-4C17-B60A-731AD49FC620}"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sv-SE"/>
        </a:p>
      </dgm:t>
    </dgm:pt>
    <dgm:pt modelId="{8CB25A78-4D4B-4284-8C39-26B74B2BEBD6}">
      <dgm:prSet/>
      <dgm:spPr/>
      <dgm:t>
        <a:bodyPr/>
        <a:lstStyle/>
        <a:p>
          <a:r>
            <a:rPr lang="sv-SE" dirty="0"/>
            <a:t>Grov organiserad brottslighet</a:t>
          </a:r>
        </a:p>
      </dgm:t>
    </dgm:pt>
    <dgm:pt modelId="{9864563F-3340-4D0D-8AE8-B966D36457BE}" type="parTrans" cxnId="{05FA73EC-E068-4DAF-B5B9-87C519D4B0BD}">
      <dgm:prSet/>
      <dgm:spPr/>
      <dgm:t>
        <a:bodyPr/>
        <a:lstStyle/>
        <a:p>
          <a:endParaRPr lang="sv-SE"/>
        </a:p>
      </dgm:t>
    </dgm:pt>
    <dgm:pt modelId="{812043C1-2A64-4357-8B1B-C5DF1EEC6880}" type="sibTrans" cxnId="{05FA73EC-E068-4DAF-B5B9-87C519D4B0BD}">
      <dgm:prSet/>
      <dgm:spPr/>
      <dgm:t>
        <a:bodyPr/>
        <a:lstStyle/>
        <a:p>
          <a:endParaRPr lang="sv-SE"/>
        </a:p>
      </dgm:t>
    </dgm:pt>
    <dgm:pt modelId="{4089BB73-380B-4920-B967-8577876AECFC}">
      <dgm:prSet/>
      <dgm:spPr/>
      <dgm:t>
        <a:bodyPr/>
        <a:lstStyle/>
        <a:p>
          <a:r>
            <a:rPr lang="sv-SE" dirty="0"/>
            <a:t>Systematisk och organiserad brottslighet</a:t>
          </a:r>
        </a:p>
      </dgm:t>
    </dgm:pt>
    <dgm:pt modelId="{C495777B-C25B-4052-9B84-CF070B88ADC5}" type="parTrans" cxnId="{591D6C71-F4D8-442D-95A5-ADA656F4D856}">
      <dgm:prSet/>
      <dgm:spPr/>
      <dgm:t>
        <a:bodyPr/>
        <a:lstStyle/>
        <a:p>
          <a:endParaRPr lang="sv-SE"/>
        </a:p>
      </dgm:t>
    </dgm:pt>
    <dgm:pt modelId="{C035FC51-EB21-49F7-9576-B94DBA31C730}" type="sibTrans" cxnId="{591D6C71-F4D8-442D-95A5-ADA656F4D856}">
      <dgm:prSet/>
      <dgm:spPr/>
      <dgm:t>
        <a:bodyPr/>
        <a:lstStyle/>
        <a:p>
          <a:endParaRPr lang="sv-SE"/>
        </a:p>
      </dgm:t>
    </dgm:pt>
    <dgm:pt modelId="{0FC7E65D-55A7-4E05-8815-A10B241B252A}">
      <dgm:prSet/>
      <dgm:spPr/>
      <dgm:t>
        <a:bodyPr/>
        <a:lstStyle/>
        <a:p>
          <a:r>
            <a:rPr lang="sv-SE" dirty="0"/>
            <a:t>Avsiktliga, mindre fel</a:t>
          </a:r>
        </a:p>
      </dgm:t>
    </dgm:pt>
    <dgm:pt modelId="{26412DBB-4700-4A4E-A49C-578D5B5A8307}" type="parTrans" cxnId="{AC9209E2-28CD-41CC-966F-48C18D10220D}">
      <dgm:prSet/>
      <dgm:spPr/>
      <dgm:t>
        <a:bodyPr/>
        <a:lstStyle/>
        <a:p>
          <a:endParaRPr lang="sv-SE"/>
        </a:p>
      </dgm:t>
    </dgm:pt>
    <dgm:pt modelId="{1BA1DBBF-E832-41A8-9015-140B620EE485}" type="sibTrans" cxnId="{AC9209E2-28CD-41CC-966F-48C18D10220D}">
      <dgm:prSet/>
      <dgm:spPr/>
      <dgm:t>
        <a:bodyPr/>
        <a:lstStyle/>
        <a:p>
          <a:endParaRPr lang="sv-SE"/>
        </a:p>
      </dgm:t>
    </dgm:pt>
    <dgm:pt modelId="{B44C6412-AF39-488C-A8B4-3F1CA672F0F3}">
      <dgm:prSet/>
      <dgm:spPr/>
      <dgm:t>
        <a:bodyPr/>
        <a:lstStyle/>
        <a:p>
          <a:r>
            <a:rPr lang="sv-SE" dirty="0"/>
            <a:t>Oavsiktliga fel</a:t>
          </a:r>
        </a:p>
      </dgm:t>
    </dgm:pt>
    <dgm:pt modelId="{35259E06-6C0F-40B8-9844-781BCF3F0F0C}" type="parTrans" cxnId="{FD89BD11-E93B-4A08-BDD8-9D9D4F6DA38B}">
      <dgm:prSet/>
      <dgm:spPr/>
      <dgm:t>
        <a:bodyPr/>
        <a:lstStyle/>
        <a:p>
          <a:endParaRPr lang="sv-SE"/>
        </a:p>
      </dgm:t>
    </dgm:pt>
    <dgm:pt modelId="{509C646F-7816-48F6-A8EA-643EDCCB9D53}" type="sibTrans" cxnId="{FD89BD11-E93B-4A08-BDD8-9D9D4F6DA38B}">
      <dgm:prSet/>
      <dgm:spPr/>
      <dgm:t>
        <a:bodyPr/>
        <a:lstStyle/>
        <a:p>
          <a:endParaRPr lang="sv-SE"/>
        </a:p>
      </dgm:t>
    </dgm:pt>
    <dgm:pt modelId="{D63F3DD0-6A50-43FE-AA8E-E8764D3861F7}" type="pres">
      <dgm:prSet presAssocID="{AACDC50A-0C74-4C17-B60A-731AD49FC620}" presName="compositeShape" presStyleCnt="0">
        <dgm:presLayoutVars>
          <dgm:dir/>
          <dgm:resizeHandles/>
        </dgm:presLayoutVars>
      </dgm:prSet>
      <dgm:spPr/>
      <dgm:t>
        <a:bodyPr/>
        <a:lstStyle/>
        <a:p>
          <a:endParaRPr lang="sv-SE"/>
        </a:p>
      </dgm:t>
    </dgm:pt>
    <dgm:pt modelId="{C0E99A6C-B4DF-49C0-A72C-4B6FABEB6429}" type="pres">
      <dgm:prSet presAssocID="{AACDC50A-0C74-4C17-B60A-731AD49FC620}" presName="pyramid" presStyleLbl="node1" presStyleIdx="0" presStyleCnt="1" custScaleX="128509"/>
      <dgm:spPr/>
    </dgm:pt>
    <dgm:pt modelId="{DBD83E8E-4DA1-46B6-84B5-F68342DFB6A8}" type="pres">
      <dgm:prSet presAssocID="{AACDC50A-0C74-4C17-B60A-731AD49FC620}" presName="theList" presStyleCnt="0"/>
      <dgm:spPr/>
    </dgm:pt>
    <dgm:pt modelId="{4DB3CC23-FDA3-411C-94BF-C8ECB404F223}" type="pres">
      <dgm:prSet presAssocID="{8CB25A78-4D4B-4284-8C39-26B74B2BEBD6}" presName="aNode" presStyleLbl="fgAcc1" presStyleIdx="0" presStyleCnt="4" custLinFactNeighborY="26232">
        <dgm:presLayoutVars>
          <dgm:bulletEnabled val="1"/>
        </dgm:presLayoutVars>
      </dgm:prSet>
      <dgm:spPr/>
      <dgm:t>
        <a:bodyPr/>
        <a:lstStyle/>
        <a:p>
          <a:endParaRPr lang="sv-SE"/>
        </a:p>
      </dgm:t>
    </dgm:pt>
    <dgm:pt modelId="{B83ECA45-3055-4EA0-9A2D-55FC8F128F56}" type="pres">
      <dgm:prSet presAssocID="{8CB25A78-4D4B-4284-8C39-26B74B2BEBD6}" presName="aSpace" presStyleCnt="0"/>
      <dgm:spPr/>
    </dgm:pt>
    <dgm:pt modelId="{1EBC3425-55ED-43F6-9AE0-FBCFF2904076}" type="pres">
      <dgm:prSet presAssocID="{4089BB73-380B-4920-B967-8577876AECFC}" presName="aNode" presStyleLbl="fgAcc1" presStyleIdx="1" presStyleCnt="4" custLinFactNeighborY="52464">
        <dgm:presLayoutVars>
          <dgm:bulletEnabled val="1"/>
        </dgm:presLayoutVars>
      </dgm:prSet>
      <dgm:spPr/>
      <dgm:t>
        <a:bodyPr/>
        <a:lstStyle/>
        <a:p>
          <a:endParaRPr lang="sv-SE"/>
        </a:p>
      </dgm:t>
    </dgm:pt>
    <dgm:pt modelId="{EC3762BE-0AFB-47E6-93FF-EA271779E7B4}" type="pres">
      <dgm:prSet presAssocID="{4089BB73-380B-4920-B967-8577876AECFC}" presName="aSpace" presStyleCnt="0"/>
      <dgm:spPr/>
    </dgm:pt>
    <dgm:pt modelId="{5AEBCD63-DB13-4D53-A44F-BA685FBAAEFB}" type="pres">
      <dgm:prSet presAssocID="{0FC7E65D-55A7-4E05-8815-A10B241B252A}" presName="aNode" presStyleLbl="fgAcc1" presStyleIdx="2" presStyleCnt="4" custLinFactNeighborY="39348">
        <dgm:presLayoutVars>
          <dgm:bulletEnabled val="1"/>
        </dgm:presLayoutVars>
      </dgm:prSet>
      <dgm:spPr/>
      <dgm:t>
        <a:bodyPr/>
        <a:lstStyle/>
        <a:p>
          <a:endParaRPr lang="sv-SE"/>
        </a:p>
      </dgm:t>
    </dgm:pt>
    <dgm:pt modelId="{48164806-F6C1-4B35-ADBF-84F582F00FF7}" type="pres">
      <dgm:prSet presAssocID="{0FC7E65D-55A7-4E05-8815-A10B241B252A}" presName="aSpace" presStyleCnt="0"/>
      <dgm:spPr/>
    </dgm:pt>
    <dgm:pt modelId="{30D0D7C1-C7EA-4FEA-9A2C-BF91F976AD7E}" type="pres">
      <dgm:prSet presAssocID="{B44C6412-AF39-488C-A8B4-3F1CA672F0F3}" presName="aNode" presStyleLbl="fgAcc1" presStyleIdx="3" presStyleCnt="4" custLinFactNeighborY="39348">
        <dgm:presLayoutVars>
          <dgm:bulletEnabled val="1"/>
        </dgm:presLayoutVars>
      </dgm:prSet>
      <dgm:spPr/>
      <dgm:t>
        <a:bodyPr/>
        <a:lstStyle/>
        <a:p>
          <a:endParaRPr lang="sv-SE"/>
        </a:p>
      </dgm:t>
    </dgm:pt>
    <dgm:pt modelId="{E9C73B62-923D-4909-A124-26EF96936167}" type="pres">
      <dgm:prSet presAssocID="{B44C6412-AF39-488C-A8B4-3F1CA672F0F3}" presName="aSpace" presStyleCnt="0"/>
      <dgm:spPr/>
    </dgm:pt>
  </dgm:ptLst>
  <dgm:cxnLst>
    <dgm:cxn modelId="{EFFBA321-C5AD-464C-B868-2020B9DA1F6E}" type="presOf" srcId="{4089BB73-380B-4920-B967-8577876AECFC}" destId="{1EBC3425-55ED-43F6-9AE0-FBCFF2904076}" srcOrd="0" destOrd="0" presId="urn:microsoft.com/office/officeart/2005/8/layout/pyramid2"/>
    <dgm:cxn modelId="{DBC1EEB0-CA02-4AC7-901A-0877C49BFD28}" type="presOf" srcId="{0FC7E65D-55A7-4E05-8815-A10B241B252A}" destId="{5AEBCD63-DB13-4D53-A44F-BA685FBAAEFB}" srcOrd="0" destOrd="0" presId="urn:microsoft.com/office/officeart/2005/8/layout/pyramid2"/>
    <dgm:cxn modelId="{FD89BD11-E93B-4A08-BDD8-9D9D4F6DA38B}" srcId="{AACDC50A-0C74-4C17-B60A-731AD49FC620}" destId="{B44C6412-AF39-488C-A8B4-3F1CA672F0F3}" srcOrd="3" destOrd="0" parTransId="{35259E06-6C0F-40B8-9844-781BCF3F0F0C}" sibTransId="{509C646F-7816-48F6-A8EA-643EDCCB9D53}"/>
    <dgm:cxn modelId="{A16CC33A-3EB4-4EB0-81DD-638965CA8048}" type="presOf" srcId="{8CB25A78-4D4B-4284-8C39-26B74B2BEBD6}" destId="{4DB3CC23-FDA3-411C-94BF-C8ECB404F223}" srcOrd="0" destOrd="0" presId="urn:microsoft.com/office/officeart/2005/8/layout/pyramid2"/>
    <dgm:cxn modelId="{AC9209E2-28CD-41CC-966F-48C18D10220D}" srcId="{AACDC50A-0C74-4C17-B60A-731AD49FC620}" destId="{0FC7E65D-55A7-4E05-8815-A10B241B252A}" srcOrd="2" destOrd="0" parTransId="{26412DBB-4700-4A4E-A49C-578D5B5A8307}" sibTransId="{1BA1DBBF-E832-41A8-9015-140B620EE485}"/>
    <dgm:cxn modelId="{05FA73EC-E068-4DAF-B5B9-87C519D4B0BD}" srcId="{AACDC50A-0C74-4C17-B60A-731AD49FC620}" destId="{8CB25A78-4D4B-4284-8C39-26B74B2BEBD6}" srcOrd="0" destOrd="0" parTransId="{9864563F-3340-4D0D-8AE8-B966D36457BE}" sibTransId="{812043C1-2A64-4357-8B1B-C5DF1EEC6880}"/>
    <dgm:cxn modelId="{BDF84DE4-BF82-4F48-94AD-38CA351AB788}" type="presOf" srcId="{AACDC50A-0C74-4C17-B60A-731AD49FC620}" destId="{D63F3DD0-6A50-43FE-AA8E-E8764D3861F7}" srcOrd="0" destOrd="0" presId="urn:microsoft.com/office/officeart/2005/8/layout/pyramid2"/>
    <dgm:cxn modelId="{591D6C71-F4D8-442D-95A5-ADA656F4D856}" srcId="{AACDC50A-0C74-4C17-B60A-731AD49FC620}" destId="{4089BB73-380B-4920-B967-8577876AECFC}" srcOrd="1" destOrd="0" parTransId="{C495777B-C25B-4052-9B84-CF070B88ADC5}" sibTransId="{C035FC51-EB21-49F7-9576-B94DBA31C730}"/>
    <dgm:cxn modelId="{AFBCBD1B-FD4C-431A-B7C7-921164408F83}" type="presOf" srcId="{B44C6412-AF39-488C-A8B4-3F1CA672F0F3}" destId="{30D0D7C1-C7EA-4FEA-9A2C-BF91F976AD7E}" srcOrd="0" destOrd="0" presId="urn:microsoft.com/office/officeart/2005/8/layout/pyramid2"/>
    <dgm:cxn modelId="{EFBFAF45-A4E7-4F67-AEF8-012DDEB448ED}" type="presParOf" srcId="{D63F3DD0-6A50-43FE-AA8E-E8764D3861F7}" destId="{C0E99A6C-B4DF-49C0-A72C-4B6FABEB6429}" srcOrd="0" destOrd="0" presId="urn:microsoft.com/office/officeart/2005/8/layout/pyramid2"/>
    <dgm:cxn modelId="{91A1B191-EC6E-4AC1-A498-FBEE48BB32CF}" type="presParOf" srcId="{D63F3DD0-6A50-43FE-AA8E-E8764D3861F7}" destId="{DBD83E8E-4DA1-46B6-84B5-F68342DFB6A8}" srcOrd="1" destOrd="0" presId="urn:microsoft.com/office/officeart/2005/8/layout/pyramid2"/>
    <dgm:cxn modelId="{E99698B2-9D13-44B7-821B-B0F49F5E3EC5}" type="presParOf" srcId="{DBD83E8E-4DA1-46B6-84B5-F68342DFB6A8}" destId="{4DB3CC23-FDA3-411C-94BF-C8ECB404F223}" srcOrd="0" destOrd="0" presId="urn:microsoft.com/office/officeart/2005/8/layout/pyramid2"/>
    <dgm:cxn modelId="{A933DA0A-D9F8-432D-9F70-97F36F333634}" type="presParOf" srcId="{DBD83E8E-4DA1-46B6-84B5-F68342DFB6A8}" destId="{B83ECA45-3055-4EA0-9A2D-55FC8F128F56}" srcOrd="1" destOrd="0" presId="urn:microsoft.com/office/officeart/2005/8/layout/pyramid2"/>
    <dgm:cxn modelId="{6EC8F322-83FF-4AE0-A12B-948BDE446AC2}" type="presParOf" srcId="{DBD83E8E-4DA1-46B6-84B5-F68342DFB6A8}" destId="{1EBC3425-55ED-43F6-9AE0-FBCFF2904076}" srcOrd="2" destOrd="0" presId="urn:microsoft.com/office/officeart/2005/8/layout/pyramid2"/>
    <dgm:cxn modelId="{A859AA40-42A2-44F2-8898-9934C0E08D69}" type="presParOf" srcId="{DBD83E8E-4DA1-46B6-84B5-F68342DFB6A8}" destId="{EC3762BE-0AFB-47E6-93FF-EA271779E7B4}" srcOrd="3" destOrd="0" presId="urn:microsoft.com/office/officeart/2005/8/layout/pyramid2"/>
    <dgm:cxn modelId="{8F4D51A9-2492-4467-B768-C7946FB07617}" type="presParOf" srcId="{DBD83E8E-4DA1-46B6-84B5-F68342DFB6A8}" destId="{5AEBCD63-DB13-4D53-A44F-BA685FBAAEFB}" srcOrd="4" destOrd="0" presId="urn:microsoft.com/office/officeart/2005/8/layout/pyramid2"/>
    <dgm:cxn modelId="{63FDA1CE-C8AD-4E53-B31F-5C8F97BC3B05}" type="presParOf" srcId="{DBD83E8E-4DA1-46B6-84B5-F68342DFB6A8}" destId="{48164806-F6C1-4B35-ADBF-84F582F00FF7}" srcOrd="5" destOrd="0" presId="urn:microsoft.com/office/officeart/2005/8/layout/pyramid2"/>
    <dgm:cxn modelId="{53B8F0E2-31A9-42A6-8E13-3E5AD88B62B5}" type="presParOf" srcId="{DBD83E8E-4DA1-46B6-84B5-F68342DFB6A8}" destId="{30D0D7C1-C7EA-4FEA-9A2C-BF91F976AD7E}" srcOrd="6" destOrd="0" presId="urn:microsoft.com/office/officeart/2005/8/layout/pyramid2"/>
    <dgm:cxn modelId="{AF0B37D9-CADE-43C4-A2EB-E4D2626EF562}" type="presParOf" srcId="{DBD83E8E-4DA1-46B6-84B5-F68342DFB6A8}" destId="{E9C73B62-923D-4909-A124-26EF96936167}"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9E792-8718-4EC5-8D79-F2A0E1745D86}">
      <dsp:nvSpPr>
        <dsp:cNvPr id="0" name=""/>
        <dsp:cNvSpPr/>
      </dsp:nvSpPr>
      <dsp:spPr>
        <a:xfrm>
          <a:off x="913655" y="262508"/>
          <a:ext cx="3392424" cy="3392424"/>
        </a:xfrm>
        <a:prstGeom prst="pie">
          <a:avLst>
            <a:gd name="adj1" fmla="val 16200000"/>
            <a:gd name="adj2" fmla="val 1800000"/>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sv-SE" sz="6400" kern="1200" dirty="0"/>
        </a:p>
      </dsp:txBody>
      <dsp:txXfrm>
        <a:off x="2701543" y="981379"/>
        <a:ext cx="1211580" cy="1009650"/>
      </dsp:txXfrm>
    </dsp:sp>
    <dsp:sp modelId="{5D24B704-BBF9-4833-BEE3-732501806B40}">
      <dsp:nvSpPr>
        <dsp:cNvPr id="0" name=""/>
        <dsp:cNvSpPr/>
      </dsp:nvSpPr>
      <dsp:spPr>
        <a:xfrm>
          <a:off x="843787" y="383666"/>
          <a:ext cx="3392424" cy="3392424"/>
        </a:xfrm>
        <a:prstGeom prst="pie">
          <a:avLst>
            <a:gd name="adj1" fmla="val 1800000"/>
            <a:gd name="adj2" fmla="val 900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sv-SE" sz="5600" kern="1200" dirty="0"/>
        </a:p>
      </dsp:txBody>
      <dsp:txXfrm>
        <a:off x="1651508" y="2584704"/>
        <a:ext cx="1817370" cy="888492"/>
      </dsp:txXfrm>
    </dsp:sp>
    <dsp:sp modelId="{CF2DF2D1-689E-404D-BE83-DD35FE7B4F0B}">
      <dsp:nvSpPr>
        <dsp:cNvPr id="0" name=""/>
        <dsp:cNvSpPr/>
      </dsp:nvSpPr>
      <dsp:spPr>
        <a:xfrm>
          <a:off x="773920" y="262508"/>
          <a:ext cx="3392424" cy="3392424"/>
        </a:xfrm>
        <a:prstGeom prst="pie">
          <a:avLst>
            <a:gd name="adj1" fmla="val 9000000"/>
            <a:gd name="adj2" fmla="val 1620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sv-SE" sz="6400" kern="1200" dirty="0"/>
        </a:p>
      </dsp:txBody>
      <dsp:txXfrm>
        <a:off x="1166875" y="981379"/>
        <a:ext cx="1211580" cy="1009650"/>
      </dsp:txXfrm>
    </dsp:sp>
    <dsp:sp modelId="{FE0B2D51-A304-45FA-B1A0-016E271AD369}">
      <dsp:nvSpPr>
        <dsp:cNvPr id="0" name=""/>
        <dsp:cNvSpPr/>
      </dsp:nvSpPr>
      <dsp:spPr>
        <a:xfrm>
          <a:off x="703928" y="52501"/>
          <a:ext cx="3812438" cy="3812438"/>
        </a:xfrm>
        <a:prstGeom prst="circularArrow">
          <a:avLst>
            <a:gd name="adj1" fmla="val 5085"/>
            <a:gd name="adj2" fmla="val 327528"/>
            <a:gd name="adj3" fmla="val 1472472"/>
            <a:gd name="adj4" fmla="val 16199432"/>
            <a:gd name="adj5" fmla="val 5932"/>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0E160B0-F4C7-47CB-917A-7C0E7B820051}">
      <dsp:nvSpPr>
        <dsp:cNvPr id="0" name=""/>
        <dsp:cNvSpPr/>
      </dsp:nvSpPr>
      <dsp:spPr>
        <a:xfrm>
          <a:off x="633780" y="173445"/>
          <a:ext cx="3812438" cy="3812438"/>
        </a:xfrm>
        <a:prstGeom prst="circularArrow">
          <a:avLst>
            <a:gd name="adj1" fmla="val 5085"/>
            <a:gd name="adj2" fmla="val 327528"/>
            <a:gd name="adj3" fmla="val 8671970"/>
            <a:gd name="adj4" fmla="val 1800502"/>
            <a:gd name="adj5" fmla="val 5932"/>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17977C2-1EA5-4828-BDE3-CC684EBA6B5C}">
      <dsp:nvSpPr>
        <dsp:cNvPr id="0" name=""/>
        <dsp:cNvSpPr/>
      </dsp:nvSpPr>
      <dsp:spPr>
        <a:xfrm>
          <a:off x="563633" y="52501"/>
          <a:ext cx="3812438" cy="3812438"/>
        </a:xfrm>
        <a:prstGeom prst="circularArrow">
          <a:avLst>
            <a:gd name="adj1" fmla="val 5085"/>
            <a:gd name="adj2" fmla="val 327528"/>
            <a:gd name="adj3" fmla="val 15873039"/>
            <a:gd name="adj4" fmla="val 9000000"/>
            <a:gd name="adj5" fmla="val 5932"/>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70C1D-74ED-4CCF-87E5-F54004EA3083}">
      <dsp:nvSpPr>
        <dsp:cNvPr id="0" name=""/>
        <dsp:cNvSpPr/>
      </dsp:nvSpPr>
      <dsp:spPr>
        <a:xfrm>
          <a:off x="1014937" y="170486"/>
          <a:ext cx="3383509" cy="11750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30B3E-A8ED-4823-9FEB-2F08BD9A5998}">
      <dsp:nvSpPr>
        <dsp:cNvPr id="0" name=""/>
        <dsp:cNvSpPr/>
      </dsp:nvSpPr>
      <dsp:spPr>
        <a:xfrm>
          <a:off x="2258128" y="2723552"/>
          <a:ext cx="918557" cy="147304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B5688-9917-41CF-ACDA-211596699E17}">
      <dsp:nvSpPr>
        <dsp:cNvPr id="0" name=""/>
        <dsp:cNvSpPr/>
      </dsp:nvSpPr>
      <dsp:spPr>
        <a:xfrm>
          <a:off x="1223760" y="3136001"/>
          <a:ext cx="3147450" cy="786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sv-SE" sz="1600" kern="1200" dirty="0" smtClean="0"/>
            <a:t>Lyckat brottsupplägg/utnyttjande av offentliga medel</a:t>
          </a:r>
          <a:endParaRPr lang="sv-SE" sz="1600" kern="1200" dirty="0"/>
        </a:p>
      </dsp:txBody>
      <dsp:txXfrm>
        <a:off x="1223760" y="3136001"/>
        <a:ext cx="3147450" cy="786862"/>
      </dsp:txXfrm>
    </dsp:sp>
    <dsp:sp modelId="{4D5B0AF3-AC95-46AB-B069-CA92586539CA}">
      <dsp:nvSpPr>
        <dsp:cNvPr id="0" name=""/>
        <dsp:cNvSpPr/>
      </dsp:nvSpPr>
      <dsp:spPr>
        <a:xfrm>
          <a:off x="2245066" y="1436286"/>
          <a:ext cx="1180294" cy="11802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v-SE" sz="1000" kern="1200" dirty="0" smtClean="0"/>
            <a:t>Arbetstillstånd</a:t>
          </a:r>
        </a:p>
        <a:p>
          <a:pPr lvl="0" algn="ctr" defTabSz="444500">
            <a:lnSpc>
              <a:spcPct val="90000"/>
            </a:lnSpc>
            <a:spcBef>
              <a:spcPct val="0"/>
            </a:spcBef>
            <a:spcAft>
              <a:spcPct val="35000"/>
            </a:spcAft>
          </a:pPr>
          <a:r>
            <a:rPr lang="sv-SE" sz="1000" kern="1200" dirty="0" smtClean="0"/>
            <a:t>Deklarationer</a:t>
          </a:r>
          <a:endParaRPr lang="sv-SE" sz="1000" kern="1200" dirty="0"/>
        </a:p>
      </dsp:txBody>
      <dsp:txXfrm>
        <a:off x="2417916" y="1609136"/>
        <a:ext cx="834594" cy="834594"/>
      </dsp:txXfrm>
    </dsp:sp>
    <dsp:sp modelId="{FC581EAF-0E81-447B-9336-E040C5153394}">
      <dsp:nvSpPr>
        <dsp:cNvPr id="0" name=""/>
        <dsp:cNvSpPr/>
      </dsp:nvSpPr>
      <dsp:spPr>
        <a:xfrm>
          <a:off x="1400500" y="550803"/>
          <a:ext cx="1180294" cy="11802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v-SE" sz="1000" kern="1200" dirty="0" smtClean="0"/>
            <a:t>Assistans- ersättning</a:t>
          </a:r>
          <a:endParaRPr lang="sv-SE" sz="1000" kern="1200" dirty="0"/>
        </a:p>
      </dsp:txBody>
      <dsp:txXfrm>
        <a:off x="1573350" y="723653"/>
        <a:ext cx="834594" cy="834594"/>
      </dsp:txXfrm>
    </dsp:sp>
    <dsp:sp modelId="{554BB906-A323-48B7-B7DB-262AA61508BA}">
      <dsp:nvSpPr>
        <dsp:cNvPr id="0" name=""/>
        <dsp:cNvSpPr/>
      </dsp:nvSpPr>
      <dsp:spPr>
        <a:xfrm>
          <a:off x="2607023" y="265435"/>
          <a:ext cx="1180294" cy="11802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v-SE" sz="1000" kern="1200" dirty="0" smtClean="0"/>
            <a:t>Tillstånd från IVO</a:t>
          </a:r>
          <a:endParaRPr lang="sv-SE" sz="1000" kern="1200" dirty="0"/>
        </a:p>
      </dsp:txBody>
      <dsp:txXfrm>
        <a:off x="2779873" y="438285"/>
        <a:ext cx="834594" cy="834594"/>
      </dsp:txXfrm>
    </dsp:sp>
    <dsp:sp modelId="{5D0791BB-B661-47DF-99B9-25C5C398A688}">
      <dsp:nvSpPr>
        <dsp:cNvPr id="0" name=""/>
        <dsp:cNvSpPr/>
      </dsp:nvSpPr>
      <dsp:spPr>
        <a:xfrm>
          <a:off x="875925" y="26228"/>
          <a:ext cx="3672025" cy="293762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9DB48-5A1F-4642-84B6-55A21DB7DB27}">
      <dsp:nvSpPr>
        <dsp:cNvPr id="0" name=""/>
        <dsp:cNvSpPr/>
      </dsp:nvSpPr>
      <dsp:spPr>
        <a:xfrm>
          <a:off x="0" y="198170"/>
          <a:ext cx="3135374" cy="1881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Företag ska inte behöva ge in myndighetsuppgifter till myndigheter.</a:t>
          </a:r>
        </a:p>
      </dsp:txBody>
      <dsp:txXfrm>
        <a:off x="0" y="198170"/>
        <a:ext cx="3135374" cy="1881224"/>
      </dsp:txXfrm>
    </dsp:sp>
    <dsp:sp modelId="{59E17060-C642-413D-95D8-7803A194B8AB}">
      <dsp:nvSpPr>
        <dsp:cNvPr id="0" name=""/>
        <dsp:cNvSpPr/>
      </dsp:nvSpPr>
      <dsp:spPr>
        <a:xfrm>
          <a:off x="3448912" y="198170"/>
          <a:ext cx="3135374" cy="1881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Måste kunna tillämpas för olika juridiska personer.</a:t>
          </a:r>
        </a:p>
      </dsp:txBody>
      <dsp:txXfrm>
        <a:off x="3448912" y="198170"/>
        <a:ext cx="3135374" cy="1881224"/>
      </dsp:txXfrm>
    </dsp:sp>
    <dsp:sp modelId="{5C3F6344-AC9C-45DA-B944-8D02EC5D7F6F}">
      <dsp:nvSpPr>
        <dsp:cNvPr id="0" name=""/>
        <dsp:cNvSpPr/>
      </dsp:nvSpPr>
      <dsp:spPr>
        <a:xfrm>
          <a:off x="6897824" y="198170"/>
          <a:ext cx="3135374" cy="1881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Användas även för uppföljning under avtalstiden.</a:t>
          </a:r>
        </a:p>
      </dsp:txBody>
      <dsp:txXfrm>
        <a:off x="6897824" y="198170"/>
        <a:ext cx="3135374" cy="1881224"/>
      </dsp:txXfrm>
    </dsp:sp>
    <dsp:sp modelId="{C37656B6-7AEA-4B51-A41F-E15FAF302894}">
      <dsp:nvSpPr>
        <dsp:cNvPr id="0" name=""/>
        <dsp:cNvSpPr/>
      </dsp:nvSpPr>
      <dsp:spPr>
        <a:xfrm>
          <a:off x="0" y="2392932"/>
          <a:ext cx="3135374" cy="1881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Elektroniskt inhämtning av uppgifter en självklarhet.</a:t>
          </a:r>
        </a:p>
      </dsp:txBody>
      <dsp:txXfrm>
        <a:off x="0" y="2392932"/>
        <a:ext cx="3135374" cy="1881224"/>
      </dsp:txXfrm>
    </dsp:sp>
    <dsp:sp modelId="{516490EB-5A8A-430A-B7DD-316ACC533691}">
      <dsp:nvSpPr>
        <dsp:cNvPr id="0" name=""/>
        <dsp:cNvSpPr/>
      </dsp:nvSpPr>
      <dsp:spPr>
        <a:xfrm>
          <a:off x="3448912" y="2392932"/>
          <a:ext cx="3135374" cy="1881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Samverkan kring myndighetsuppgifter ger fler fördelar. </a:t>
          </a:r>
        </a:p>
      </dsp:txBody>
      <dsp:txXfrm>
        <a:off x="3448912" y="2392932"/>
        <a:ext cx="3135374" cy="1881224"/>
      </dsp:txXfrm>
    </dsp:sp>
    <dsp:sp modelId="{10CAE133-4C96-430A-A4DB-267D6ECFCF94}">
      <dsp:nvSpPr>
        <dsp:cNvPr id="0" name=""/>
        <dsp:cNvSpPr/>
      </dsp:nvSpPr>
      <dsp:spPr>
        <a:xfrm>
          <a:off x="6897824" y="2392932"/>
          <a:ext cx="3135374" cy="1881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Integritetsaspekter ska beaktas.</a:t>
          </a:r>
        </a:p>
      </dsp:txBody>
      <dsp:txXfrm>
        <a:off x="6897824" y="2392932"/>
        <a:ext cx="3135374" cy="1881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99A6C-B4DF-49C0-A72C-4B6FABEB6429}">
      <dsp:nvSpPr>
        <dsp:cNvPr id="0" name=""/>
        <dsp:cNvSpPr/>
      </dsp:nvSpPr>
      <dsp:spPr>
        <a:xfrm>
          <a:off x="2809947" y="0"/>
          <a:ext cx="5306248" cy="4129087"/>
        </a:xfrm>
        <a:prstGeom prst="triangl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B3CC23-FDA3-411C-94BF-C8ECB404F223}">
      <dsp:nvSpPr>
        <dsp:cNvPr id="0" name=""/>
        <dsp:cNvSpPr/>
      </dsp:nvSpPr>
      <dsp:spPr>
        <a:xfrm>
          <a:off x="5463071" y="437375"/>
          <a:ext cx="2683906" cy="733880"/>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a:t>Grov organiserad brottslighet</a:t>
          </a:r>
        </a:p>
      </dsp:txBody>
      <dsp:txXfrm>
        <a:off x="5498896" y="473200"/>
        <a:ext cx="2612256" cy="662230"/>
      </dsp:txXfrm>
    </dsp:sp>
    <dsp:sp modelId="{1EBC3425-55ED-43F6-9AE0-FBCFF2904076}">
      <dsp:nvSpPr>
        <dsp:cNvPr id="0" name=""/>
        <dsp:cNvSpPr/>
      </dsp:nvSpPr>
      <dsp:spPr>
        <a:xfrm>
          <a:off x="5463071" y="1287055"/>
          <a:ext cx="2683906" cy="733880"/>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a:t>Systematisk och organiserad brottslighet</a:t>
          </a:r>
        </a:p>
      </dsp:txBody>
      <dsp:txXfrm>
        <a:off x="5498896" y="1322880"/>
        <a:ext cx="2612256" cy="662230"/>
      </dsp:txXfrm>
    </dsp:sp>
    <dsp:sp modelId="{5AEBCD63-DB13-4D53-A44F-BA685FBAAEFB}">
      <dsp:nvSpPr>
        <dsp:cNvPr id="0" name=""/>
        <dsp:cNvSpPr/>
      </dsp:nvSpPr>
      <dsp:spPr>
        <a:xfrm>
          <a:off x="5463071" y="2100639"/>
          <a:ext cx="2683906" cy="733880"/>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a:t>Avsiktliga, mindre fel</a:t>
          </a:r>
        </a:p>
      </dsp:txBody>
      <dsp:txXfrm>
        <a:off x="5498896" y="2136464"/>
        <a:ext cx="2612256" cy="662230"/>
      </dsp:txXfrm>
    </dsp:sp>
    <dsp:sp modelId="{30D0D7C1-C7EA-4FEA-9A2C-BF91F976AD7E}">
      <dsp:nvSpPr>
        <dsp:cNvPr id="0" name=""/>
        <dsp:cNvSpPr/>
      </dsp:nvSpPr>
      <dsp:spPr>
        <a:xfrm>
          <a:off x="5463071" y="2926255"/>
          <a:ext cx="2683906" cy="733880"/>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a:t>Oavsiktliga fel</a:t>
          </a:r>
        </a:p>
      </dsp:txBody>
      <dsp:txXfrm>
        <a:off x="5498896" y="2962080"/>
        <a:ext cx="2612256" cy="66223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93C34-45B0-44D1-8300-B52C51535D37}" type="datetimeFigureOut">
              <a:rPr lang="sv-SE" smtClean="0"/>
              <a:t>2020-11-29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91E01-A2E8-41BD-9076-429D0CEC8AC9}" type="slidenum">
              <a:rPr lang="sv-SE" smtClean="0"/>
              <a:t>‹#›</a:t>
            </a:fld>
            <a:endParaRPr lang="sv-SE"/>
          </a:p>
        </p:txBody>
      </p:sp>
    </p:spTree>
    <p:extLst>
      <p:ext uri="{BB962C8B-B14F-4D97-AF65-F5344CB8AC3E}">
        <p14:creationId xmlns:p14="http://schemas.microsoft.com/office/powerpoint/2010/main" val="421049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effectLst/>
            </a:endParaRPr>
          </a:p>
        </p:txBody>
      </p:sp>
      <p:sp>
        <p:nvSpPr>
          <p:cNvPr id="4" name="Platshållare för bildnummer 3"/>
          <p:cNvSpPr>
            <a:spLocks noGrp="1"/>
          </p:cNvSpPr>
          <p:nvPr>
            <p:ph type="sldNum" sz="quarter" idx="10"/>
          </p:nvPr>
        </p:nvSpPr>
        <p:spPr/>
        <p:txBody>
          <a:bodyPr/>
          <a:lstStyle/>
          <a:p>
            <a:fld id="{A2D91E01-A2E8-41BD-9076-429D0CEC8AC9}" type="slidenum">
              <a:rPr lang="sv-SE" smtClean="0"/>
              <a:t>1</a:t>
            </a:fld>
            <a:endParaRPr lang="sv-SE" dirty="0"/>
          </a:p>
        </p:txBody>
      </p:sp>
    </p:spTree>
    <p:extLst>
      <p:ext uri="{BB962C8B-B14F-4D97-AF65-F5344CB8AC3E}">
        <p14:creationId xmlns:p14="http://schemas.microsoft.com/office/powerpoint/2010/main" val="16273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vi är ute efter är ett myndighetssverige där alla kan förvänta sig ett samordnat svar i</a:t>
            </a:r>
            <a:r>
              <a:rPr lang="sv-SE" baseline="0" dirty="0" smtClean="0"/>
              <a:t> beslutsfattande.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F245DC-BCE9-4983-9494-5E54DA397E06}"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02246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Samarbete</a:t>
            </a:r>
            <a:r>
              <a:rPr lang="sv-SE" baseline="0" dirty="0" smtClean="0"/>
              <a:t> där vi kan se hela bilden. Får myndigheter tydliga indikationer utifrån tydliga parametrar kan tratten göras riktigt smal. Vi kan hindra upplägg innan de ens kommer till Sverige och innan det blir kostsam utredning hos t.ex. EBM, Polisen. Det är ett antal saker som behöver ordnas för att lyckas med sina upplägg, vilket innebär exponering mot myndigheter. Samordnar vi inte riskvärderingen och informationsdelning är den exponering relativt riskfri, pusslet läggs aldrig och sprickorna i fasad upptäcks inte. </a:t>
            </a:r>
          </a:p>
          <a:p>
            <a:endParaRPr lang="sv-SE" baseline="0" dirty="0" smtClean="0"/>
          </a:p>
          <a:p>
            <a:r>
              <a:rPr lang="sv-SE" b="1" baseline="0" dirty="0" smtClean="0"/>
              <a:t>Ta fram: </a:t>
            </a:r>
            <a:r>
              <a:rPr lang="sv-SE" baseline="0" dirty="0" smtClean="0"/>
              <a:t>Men det kräver att vi tillsammans kan identifiera och sålla ut oseriösa aktörer ur flödet. Det görs med myndigheternas samlade erfarenhet som omvandlas till konkreta parametrar. Det underlättar och effektiviserar dessutom handläggningen, vi bygger in en indikationsbaserad bedömning i systemen istället för att det behöver göras manuellt av handläggare i varje enskilt ärende. </a:t>
            </a:r>
          </a:p>
          <a:p>
            <a:endParaRPr lang="sv-SE" baseline="0" dirty="0" smtClean="0"/>
          </a:p>
          <a:p>
            <a:r>
              <a:rPr lang="sv-SE" baseline="0" dirty="0" smtClean="0"/>
              <a:t>De gånger vi kan och har samarbetat, skapar en gemensam bild och delar info, kommer i långt. FK, IVO, och MIGV har t.ex. samarbetat operativt kring flera assistansbolag, som lett till stoppade utbetalningar motsvarande 500 miljoner på ett års arbete. Men återigen är det svårt att dela info, framförallt från FK till MIGV och från MIGV till IVO. FK måste vara med som ett nav. Tänk vad mycket längre vi kunde komma om vi kunde prata direkt och öppet, verifiera uppgifter med varandra snabbt osv. </a:t>
            </a: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F245DC-BCE9-4983-9494-5E54DA397E06}"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787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bg2"/>
              </a:solidFill>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69724-86C5-43F5-AA21-422966C84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95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69724-86C5-43F5-AA21-422966C84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84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69724-86C5-43F5-AA21-422966C84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633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69724-86C5-43F5-AA21-422966C84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538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69724-86C5-43F5-AA21-422966C84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891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69724-86C5-43F5-AA21-422966C84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935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69724-86C5-43F5-AA21-422966C84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68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69724-86C5-43F5-AA21-422966C84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24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91E01-A2E8-41BD-9076-429D0CEC8A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944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1200"/>
              </a:spcBef>
            </a:pPr>
            <a:r>
              <a:rPr lang="sv-SE"/>
              <a:t>Mer inspiration och vägledning hittar du på vår webbplats </a:t>
            </a:r>
            <a:r>
              <a:rPr lang="sv-SE" err="1"/>
              <a:t>upphandlingsmyndigheten.se</a:t>
            </a:r>
            <a:endParaRPr lang="sv-SE"/>
          </a:p>
          <a:p>
            <a:endParaRPr lang="sv-SE"/>
          </a:p>
          <a:p>
            <a:r>
              <a:rPr lang="sv-SE"/>
              <a:t>Följ oss gärna i sociala medier (</a:t>
            </a:r>
            <a:r>
              <a:rPr lang="sv-SE" err="1"/>
              <a:t>twitter</a:t>
            </a:r>
            <a:r>
              <a:rPr lang="sv-SE"/>
              <a:t>, </a:t>
            </a:r>
            <a:r>
              <a:rPr lang="sv-SE" err="1"/>
              <a:t>linkedin</a:t>
            </a:r>
            <a:r>
              <a:rPr lang="sv-SE"/>
              <a:t>, </a:t>
            </a:r>
            <a:r>
              <a:rPr lang="sv-SE" err="1"/>
              <a:t>facebook</a:t>
            </a:r>
            <a:r>
              <a:rPr lang="sv-SE"/>
              <a:t> och </a:t>
            </a:r>
            <a:r>
              <a:rPr lang="sv-SE" err="1"/>
              <a:t>youtube</a:t>
            </a:r>
            <a:r>
              <a:rPr lang="sv-SE"/>
              <a: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69724-86C5-43F5-AA21-422966C84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295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B506C-1BE7-4300-B02B-2CAC99D6E00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820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B506C-1BE7-4300-B02B-2CAC99D6E00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747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B506C-1BE7-4300-B02B-2CAC99D6E00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02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B506C-1BE7-4300-B02B-2CAC99D6E00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442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B506C-1BE7-4300-B02B-2CAC99D6E00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822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B506C-1BE7-4300-B02B-2CAC99D6E00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366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B506C-1BE7-4300-B02B-2CAC99D6E00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915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018B-EBAB-4CD0-B829-6CABC73B9FA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405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Avsnitt 3.4.4 och 2.5 och</a:t>
            </a:r>
            <a:r>
              <a:rPr lang="sv-SE" baseline="0" dirty="0" smtClean="0"/>
              <a:t> </a:t>
            </a:r>
            <a:r>
              <a:rPr lang="sv-SE" dirty="0" smtClean="0"/>
              <a:t>Avsnitt 4.2</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018B-EBAB-4CD0-B829-6CABC73B9FA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7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D91E01-A2E8-41BD-9076-429D0CEC8AC9}" type="slidenum">
              <a:rPr lang="sv-SE" smtClean="0"/>
              <a:t>3</a:t>
            </a:fld>
            <a:endParaRPr lang="sv-SE" dirty="0"/>
          </a:p>
        </p:txBody>
      </p:sp>
    </p:spTree>
    <p:extLst>
      <p:ext uri="{BB962C8B-B14F-4D97-AF65-F5344CB8AC3E}">
        <p14:creationId xmlns:p14="http://schemas.microsoft.com/office/powerpoint/2010/main" val="3848346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018B-EBAB-4CD0-B829-6CABC73B9FA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526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018B-EBAB-4CD0-B829-6CABC73B9FA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309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018B-EBAB-4CD0-B829-6CABC73B9FA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543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förekommer situationer när en myndighets intresse av att ta del av en sekretessbelagd uppgift hos en annan myndighet väger tyngre än det intresse som sekretessen ska skydda. För att tillgodose myndigheternas informationsbehov finns i OSL flera undantag från huvudregeln att sekretess gäller mellan myndigheter.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018B-EBAB-4CD0-B829-6CABC73B9FA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43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Dubble-</a:t>
            </a:r>
            <a:r>
              <a:rPr lang="sv-SE" dirty="0" err="1" smtClean="0"/>
              <a:t>dipping</a:t>
            </a:r>
            <a:r>
              <a:rPr lang="sv-SE" baseline="0" dirty="0" smtClean="0"/>
              <a:t> - </a:t>
            </a:r>
            <a:r>
              <a:rPr lang="sv-SE" dirty="0" smtClean="0"/>
              <a:t>Fortfarande ett stort problem</a:t>
            </a:r>
            <a:r>
              <a:rPr lang="sv-SE" baseline="0" dirty="0" smtClean="0"/>
              <a:t> i UK, främst beroende på avsaknaden av personnummer och en ordentlig folkbokföring.</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018B-EBAB-4CD0-B829-6CABC73B9FA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001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018B-EBAB-4CD0-B829-6CABC73B9FA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36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018B-EBAB-4CD0-B829-6CABC73B9FA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865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018B-EBAB-4CD0-B829-6CABC73B9FA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01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D91E01-A2E8-41BD-9076-429D0CEC8AC9}" type="slidenum">
              <a:rPr lang="sv-SE" smtClean="0"/>
              <a:t>4</a:t>
            </a:fld>
            <a:endParaRPr lang="sv-SE" dirty="0"/>
          </a:p>
        </p:txBody>
      </p:sp>
    </p:spTree>
    <p:extLst>
      <p:ext uri="{BB962C8B-B14F-4D97-AF65-F5344CB8AC3E}">
        <p14:creationId xmlns:p14="http://schemas.microsoft.com/office/powerpoint/2010/main" val="101328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D91E01-A2E8-41BD-9076-429D0CEC8AC9}" type="slidenum">
              <a:rPr lang="sv-SE" smtClean="0"/>
              <a:t>5</a:t>
            </a:fld>
            <a:endParaRPr lang="sv-SE"/>
          </a:p>
        </p:txBody>
      </p:sp>
    </p:spTree>
    <p:extLst>
      <p:ext uri="{BB962C8B-B14F-4D97-AF65-F5344CB8AC3E}">
        <p14:creationId xmlns:p14="http://schemas.microsoft.com/office/powerpoint/2010/main" val="260430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D91E01-A2E8-41BD-9076-429D0CEC8AC9}" type="slidenum">
              <a:rPr lang="sv-SE" smtClean="0"/>
              <a:t>6</a:t>
            </a:fld>
            <a:endParaRPr lang="sv-SE"/>
          </a:p>
        </p:txBody>
      </p:sp>
    </p:spTree>
    <p:extLst>
      <p:ext uri="{BB962C8B-B14F-4D97-AF65-F5344CB8AC3E}">
        <p14:creationId xmlns:p14="http://schemas.microsoft.com/office/powerpoint/2010/main" val="71935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oseriösa har tagit över och bestämmer villkoren och den </a:t>
            </a:r>
            <a:r>
              <a:rPr lang="sv-SE" dirty="0" err="1" smtClean="0"/>
              <a:t>uppförbacke</a:t>
            </a:r>
            <a:r>
              <a:rPr lang="sv-SE" dirty="0" smtClean="0"/>
              <a:t> som detta innebär och det som följer i dess kölvatten som </a:t>
            </a:r>
            <a:r>
              <a:rPr lang="sv-SE" dirty="0" err="1" smtClean="0"/>
              <a:t>exv</a:t>
            </a:r>
            <a:r>
              <a:rPr lang="sv-SE" dirty="0" smtClean="0"/>
              <a:t> ökad korruption, </a:t>
            </a:r>
            <a:r>
              <a:rPr lang="sv-SE" smtClean="0"/>
              <a:t>minskade skatteintäkter, </a:t>
            </a:r>
            <a:r>
              <a:rPr lang="sv-SE" dirty="0" smtClean="0"/>
              <a:t>otrygga arbetsplatser  m </a:t>
            </a:r>
            <a:r>
              <a:rPr lang="sv-SE" dirty="0" err="1" smtClean="0"/>
              <a:t>m</a:t>
            </a:r>
            <a:r>
              <a:rPr lang="sv-SE" dirty="0" smtClean="0"/>
              <a:t> är inget som vi tror någon av oss önskar.</a:t>
            </a:r>
            <a:endParaRPr lang="sv-SE" dirty="0"/>
          </a:p>
        </p:txBody>
      </p:sp>
      <p:sp>
        <p:nvSpPr>
          <p:cNvPr id="4" name="Platshållare för bildnummer 3"/>
          <p:cNvSpPr>
            <a:spLocks noGrp="1"/>
          </p:cNvSpPr>
          <p:nvPr>
            <p:ph type="sldNum" sz="quarter" idx="10"/>
          </p:nvPr>
        </p:nvSpPr>
        <p:spPr/>
        <p:txBody>
          <a:bodyPr/>
          <a:lstStyle/>
          <a:p>
            <a:fld id="{A2D91E01-A2E8-41BD-9076-429D0CEC8AC9}" type="slidenum">
              <a:rPr lang="sv-SE" smtClean="0"/>
              <a:t>7</a:t>
            </a:fld>
            <a:endParaRPr lang="sv-SE"/>
          </a:p>
        </p:txBody>
      </p:sp>
    </p:spTree>
    <p:extLst>
      <p:ext uri="{BB962C8B-B14F-4D97-AF65-F5344CB8AC3E}">
        <p14:creationId xmlns:p14="http://schemas.microsoft.com/office/powerpoint/2010/main" val="331918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D91E01-A2E8-41BD-9076-429D0CEC8AC9}" type="slidenum">
              <a:rPr lang="sv-SE" smtClean="0"/>
              <a:t>9</a:t>
            </a:fld>
            <a:endParaRPr lang="sv-SE"/>
          </a:p>
        </p:txBody>
      </p:sp>
    </p:spTree>
    <p:extLst>
      <p:ext uri="{BB962C8B-B14F-4D97-AF65-F5344CB8AC3E}">
        <p14:creationId xmlns:p14="http://schemas.microsoft.com/office/powerpoint/2010/main" val="106891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Migrationsverket saknar idag möjlighet att få in referensuppgifter i sin prövning. Arbetsgivare/sökande kontrollerar vilket underlag som läggs till grund för vår prövning eftersom vi måste begära uppgifterna direkt från dem. Därmed är risken att en tillrättalagd eller direkt felaktig bild är grunden</a:t>
            </a:r>
            <a:r>
              <a:rPr lang="sv-SE" baseline="0" dirty="0" smtClean="0"/>
              <a:t> för uppehålls- och arbetstillstånd. </a:t>
            </a:r>
          </a:p>
          <a:p>
            <a:endParaRPr lang="sv-SE" baseline="0" dirty="0" smtClean="0"/>
          </a:p>
          <a:p>
            <a:r>
              <a:rPr lang="sv-SE" baseline="0" dirty="0" smtClean="0"/>
              <a:t>Ett exempel är beslut om assistansersättning. Hur vet vi att det verkligen är den brukaren som arbetstagaren arbetar för om vi inte kan verifiera det med FK?</a:t>
            </a:r>
          </a:p>
          <a:p>
            <a:r>
              <a:rPr lang="sv-SE" baseline="0" dirty="0" smtClean="0"/>
              <a:t>Ett annat aktuellt exempel är stöd för korttidsarbete. Regeringen har sagt att sekretessen försvinner juli 2021, men fram till dess får vi snällt fråga arbetsgivarna om de har stöd för korttidsarbete och permitterad personal samtidigt som de vill rekrytera från tredje land. </a:t>
            </a:r>
          </a:p>
          <a:p>
            <a:endParaRPr lang="sv-SE" baseline="0" dirty="0" smtClean="0"/>
          </a:p>
          <a:p>
            <a:r>
              <a:rPr lang="sv-SE" b="1" baseline="0" dirty="0" smtClean="0"/>
              <a:t>Ta fram: </a:t>
            </a:r>
            <a:r>
              <a:rPr lang="sv-SE" baseline="0" dirty="0" smtClean="0"/>
              <a:t>Målet är att myndigheter kan dela uppgifter och referensunderlag direkt mellan myndigheter. Skapar en delad lägesbild och en möjlighet att förhindra missbruk i prövningen. Uppgifterna kan helt enkelt tas direkt från källan eller verifieras med ansvarig myndighet. Kan kriminella upplägg och missbruk stoppas redan i tillståndsprövningen kan många felaktiga utbetalningar mm. förhindras.</a:t>
            </a:r>
          </a:p>
          <a:p>
            <a:endParaRPr lang="sv-SE" baseline="0" dirty="0" smtClean="0"/>
          </a:p>
          <a:p>
            <a:r>
              <a:rPr lang="sv-SE" baseline="0" dirty="0" smtClean="0"/>
              <a:t>Det har tagits steg på vägen, den 1 april i år fick Migrationsverket utökad möjlighet att ta del av uppgifter från Skatteverket. Det är jättebra, men det är enskilda lösningar, där vi snarare behöver skifta synen på sekretessfrågor i stort och att informationsdelning snarare är utgångsläget.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F245DC-BCE9-4983-9494-5E54DA397E06}"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3316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636D6A2A-02DE-4847-B7B8-1A98A1069B72}" type="datetimeFigureOut">
              <a:rPr lang="sv-SE" smtClean="0"/>
              <a:t>2020-11-29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383779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36D6A2A-02DE-4847-B7B8-1A98A1069B72}" type="datetimeFigureOut">
              <a:rPr lang="sv-SE" smtClean="0"/>
              <a:t>2020-11-29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346803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36D6A2A-02DE-4847-B7B8-1A98A1069B72}" type="datetimeFigureOut">
              <a:rPr lang="sv-SE" smtClean="0"/>
              <a:t>2020-11-29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19625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om du vill redigera mall för underrubrikformat</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fld id="{E7F4B53B-DE28-4126-8735-9537E63DCE45}" type="slidenum">
              <a:rPr lang="sv-SE" altLang="sv-SE"/>
              <a:pPr/>
              <a:t>‹#›</a:t>
            </a:fld>
            <a:endParaRPr lang="sv-SE" altLang="sv-SE"/>
          </a:p>
        </p:txBody>
      </p:sp>
    </p:spTree>
    <p:extLst>
      <p:ext uri="{BB962C8B-B14F-4D97-AF65-F5344CB8AC3E}">
        <p14:creationId xmlns:p14="http://schemas.microsoft.com/office/powerpoint/2010/main" val="405145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47602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Redigera format för bakgrundstext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fld id="{26469CF0-8277-4980-A7FB-22FC7CFC1356}" type="slidenum">
              <a:rPr lang="sv-SE" altLang="sv-SE"/>
              <a:pPr/>
              <a:t>‹#›</a:t>
            </a:fld>
            <a:endParaRPr lang="sv-SE" altLang="sv-SE"/>
          </a:p>
        </p:txBody>
      </p:sp>
    </p:spTree>
    <p:extLst>
      <p:ext uri="{BB962C8B-B14F-4D97-AF65-F5344CB8AC3E}">
        <p14:creationId xmlns:p14="http://schemas.microsoft.com/office/powerpoint/2010/main" val="152450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914400" y="16764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6764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fld id="{4C3F5452-0E59-462E-A244-56D432A482B1}" type="slidenum">
              <a:rPr lang="sv-SE" altLang="sv-SE"/>
              <a:pPr/>
              <a:t>‹#›</a:t>
            </a:fld>
            <a:endParaRPr lang="sv-SE" altLang="sv-SE"/>
          </a:p>
        </p:txBody>
      </p:sp>
    </p:spTree>
    <p:extLst>
      <p:ext uri="{BB962C8B-B14F-4D97-AF65-F5344CB8AC3E}">
        <p14:creationId xmlns:p14="http://schemas.microsoft.com/office/powerpoint/2010/main" val="4276590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9" name="Rectangle 6"/>
          <p:cNvSpPr>
            <a:spLocks noGrp="1" noChangeArrowheads="1"/>
          </p:cNvSpPr>
          <p:nvPr>
            <p:ph type="sldNum" sz="quarter" idx="12"/>
          </p:nvPr>
        </p:nvSpPr>
        <p:spPr>
          <a:ln/>
        </p:spPr>
        <p:txBody>
          <a:bodyPr/>
          <a:lstStyle>
            <a:lvl1pPr>
              <a:defRPr/>
            </a:lvl1pPr>
          </a:lstStyle>
          <a:p>
            <a:fld id="{AF595805-4C32-4C0D-9630-9279C16E7647}" type="slidenum">
              <a:rPr lang="sv-SE" altLang="sv-SE"/>
              <a:pPr/>
              <a:t>‹#›</a:t>
            </a:fld>
            <a:endParaRPr lang="sv-SE" altLang="sv-SE"/>
          </a:p>
        </p:txBody>
      </p:sp>
    </p:spTree>
    <p:extLst>
      <p:ext uri="{BB962C8B-B14F-4D97-AF65-F5344CB8AC3E}">
        <p14:creationId xmlns:p14="http://schemas.microsoft.com/office/powerpoint/2010/main" val="687143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5" name="Rectangle 6"/>
          <p:cNvSpPr>
            <a:spLocks noGrp="1" noChangeArrowheads="1"/>
          </p:cNvSpPr>
          <p:nvPr>
            <p:ph type="sldNum" sz="quarter" idx="12"/>
          </p:nvPr>
        </p:nvSpPr>
        <p:spPr>
          <a:ln/>
        </p:spPr>
        <p:txBody>
          <a:bodyPr/>
          <a:lstStyle>
            <a:lvl1pPr>
              <a:defRPr/>
            </a:lvl1pPr>
          </a:lstStyle>
          <a:p>
            <a:fld id="{0BDCB6B4-3B93-41BF-8DDD-8A1DFB7B155D}" type="slidenum">
              <a:rPr lang="sv-SE" altLang="sv-SE"/>
              <a:pPr/>
              <a:t>‹#›</a:t>
            </a:fld>
            <a:endParaRPr lang="sv-SE" altLang="sv-SE"/>
          </a:p>
        </p:txBody>
      </p:sp>
    </p:spTree>
    <p:extLst>
      <p:ext uri="{BB962C8B-B14F-4D97-AF65-F5344CB8AC3E}">
        <p14:creationId xmlns:p14="http://schemas.microsoft.com/office/powerpoint/2010/main" val="2864510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4" name="Rectangle 6"/>
          <p:cNvSpPr>
            <a:spLocks noGrp="1" noChangeArrowheads="1"/>
          </p:cNvSpPr>
          <p:nvPr>
            <p:ph type="sldNum" sz="quarter" idx="12"/>
          </p:nvPr>
        </p:nvSpPr>
        <p:spPr>
          <a:ln/>
        </p:spPr>
        <p:txBody>
          <a:bodyPr/>
          <a:lstStyle>
            <a:lvl1pPr>
              <a:defRPr/>
            </a:lvl1pPr>
          </a:lstStyle>
          <a:p>
            <a:fld id="{7365ABF2-D715-412C-8503-97292D94093A}" type="slidenum">
              <a:rPr lang="sv-SE" altLang="sv-SE"/>
              <a:pPr/>
              <a:t>‹#›</a:t>
            </a:fld>
            <a:endParaRPr lang="sv-SE" altLang="sv-SE"/>
          </a:p>
        </p:txBody>
      </p:sp>
    </p:spTree>
    <p:extLst>
      <p:ext uri="{BB962C8B-B14F-4D97-AF65-F5344CB8AC3E}">
        <p14:creationId xmlns:p14="http://schemas.microsoft.com/office/powerpoint/2010/main" val="4274476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fld id="{DDC47AC0-ADB0-4567-AD6B-2E51887CE8E3}" type="slidenum">
              <a:rPr lang="sv-SE" altLang="sv-SE"/>
              <a:pPr/>
              <a:t>‹#›</a:t>
            </a:fld>
            <a:endParaRPr lang="sv-SE" altLang="sv-SE"/>
          </a:p>
        </p:txBody>
      </p:sp>
    </p:spTree>
    <p:extLst>
      <p:ext uri="{BB962C8B-B14F-4D97-AF65-F5344CB8AC3E}">
        <p14:creationId xmlns:p14="http://schemas.microsoft.com/office/powerpoint/2010/main" val="289747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36D6A2A-02DE-4847-B7B8-1A98A1069B72}" type="datetimeFigureOut">
              <a:rPr lang="sv-SE" smtClean="0"/>
              <a:t>2020-11-29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1928877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fld id="{58F3CF05-3BC6-46BC-9FDA-82522AEA2280}" type="slidenum">
              <a:rPr lang="sv-SE" altLang="sv-SE"/>
              <a:pPr/>
              <a:t>‹#›</a:t>
            </a:fld>
            <a:endParaRPr lang="sv-SE" altLang="sv-SE"/>
          </a:p>
        </p:txBody>
      </p:sp>
    </p:spTree>
    <p:extLst>
      <p:ext uri="{BB962C8B-B14F-4D97-AF65-F5344CB8AC3E}">
        <p14:creationId xmlns:p14="http://schemas.microsoft.com/office/powerpoint/2010/main" val="3324970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fld id="{6370751B-17D6-4483-9D69-9AF9307EE94C}" type="slidenum">
              <a:rPr lang="sv-SE" altLang="sv-SE"/>
              <a:pPr/>
              <a:t>‹#›</a:t>
            </a:fld>
            <a:endParaRPr lang="sv-SE" altLang="sv-SE"/>
          </a:p>
        </p:txBody>
      </p:sp>
    </p:spTree>
    <p:extLst>
      <p:ext uri="{BB962C8B-B14F-4D97-AF65-F5344CB8AC3E}">
        <p14:creationId xmlns:p14="http://schemas.microsoft.com/office/powerpoint/2010/main" val="2650732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686800" y="228600"/>
            <a:ext cx="25908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914400" y="228600"/>
            <a:ext cx="7569200" cy="5486400"/>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fld id="{79EA0096-977F-42BA-A4D0-F7A728B88847}" type="slidenum">
              <a:rPr lang="sv-SE" altLang="sv-SE"/>
              <a:pPr/>
              <a:t>‹#›</a:t>
            </a:fld>
            <a:endParaRPr lang="sv-SE" altLang="sv-SE"/>
          </a:p>
        </p:txBody>
      </p:sp>
    </p:spTree>
    <p:extLst>
      <p:ext uri="{BB962C8B-B14F-4D97-AF65-F5344CB8AC3E}">
        <p14:creationId xmlns:p14="http://schemas.microsoft.com/office/powerpoint/2010/main" val="1098790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914400" y="228600"/>
            <a:ext cx="103632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914400" y="1676400"/>
            <a:ext cx="10363200" cy="4038600"/>
          </a:xfrm>
        </p:spPr>
        <p:txBody>
          <a:bodyPr/>
          <a:lstStyle/>
          <a:p>
            <a:pPr lvl="0"/>
            <a:r>
              <a:rPr lang="sv-SE" noProof="0" smtClean="0"/>
              <a:t>Klicka på ikonen för att lägga till en tabell</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fld id="{016D0049-FB3F-40DC-93A8-5F96CB475D1D}" type="slidenum">
              <a:rPr lang="sv-SE" altLang="sv-SE"/>
              <a:pPr/>
              <a:t>‹#›</a:t>
            </a:fld>
            <a:endParaRPr lang="sv-SE" altLang="sv-SE"/>
          </a:p>
        </p:txBody>
      </p:sp>
    </p:spTree>
    <p:extLst>
      <p:ext uri="{BB962C8B-B14F-4D97-AF65-F5344CB8AC3E}">
        <p14:creationId xmlns:p14="http://schemas.microsoft.com/office/powerpoint/2010/main" val="2889559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Rubrik, text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914400" y="228600"/>
            <a:ext cx="103632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914400" y="1676400"/>
            <a:ext cx="5080000" cy="40386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iagram 3"/>
          <p:cNvSpPr>
            <a:spLocks noGrp="1"/>
          </p:cNvSpPr>
          <p:nvPr>
            <p:ph type="chart" sz="half" idx="2"/>
          </p:nvPr>
        </p:nvSpPr>
        <p:spPr>
          <a:xfrm>
            <a:off x="6197600" y="1676400"/>
            <a:ext cx="5080000" cy="4038600"/>
          </a:xfrm>
        </p:spPr>
        <p:txBody>
          <a:bodyPr/>
          <a:lstStyle/>
          <a:p>
            <a:pPr lvl="0"/>
            <a:r>
              <a:rPr lang="sv-SE" noProof="0" smtClean="0"/>
              <a:t>Klicka på ikonen för att lägga till ett diagram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fld id="{0150AE1A-90F8-4CA0-B4CC-7FC2DFAF7A28}" type="slidenum">
              <a:rPr lang="sv-SE" altLang="sv-SE"/>
              <a:pPr/>
              <a:t>‹#›</a:t>
            </a:fld>
            <a:endParaRPr lang="sv-SE" altLang="sv-SE"/>
          </a:p>
        </p:txBody>
      </p:sp>
    </p:spTree>
    <p:extLst>
      <p:ext uri="{BB962C8B-B14F-4D97-AF65-F5344CB8AC3E}">
        <p14:creationId xmlns:p14="http://schemas.microsoft.com/office/powerpoint/2010/main" val="411127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AndTx" preserve="1">
  <p:cSld name="Rubrik, diagram och 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228600"/>
            <a:ext cx="10363200" cy="1143000"/>
          </a:xfrm>
        </p:spPr>
        <p:txBody>
          <a:bodyPr/>
          <a:lstStyle/>
          <a:p>
            <a:r>
              <a:rPr lang="sv-SE" smtClean="0"/>
              <a:t>Klicka här för att ändra format</a:t>
            </a:r>
            <a:endParaRPr lang="sv-SE"/>
          </a:p>
        </p:txBody>
      </p:sp>
      <p:sp>
        <p:nvSpPr>
          <p:cNvPr id="3" name="Platshållare för diagram 2"/>
          <p:cNvSpPr>
            <a:spLocks noGrp="1"/>
          </p:cNvSpPr>
          <p:nvPr>
            <p:ph type="chart" sz="half" idx="1"/>
          </p:nvPr>
        </p:nvSpPr>
        <p:spPr>
          <a:xfrm>
            <a:off x="914400" y="1676400"/>
            <a:ext cx="5080000" cy="4038600"/>
          </a:xfrm>
        </p:spPr>
        <p:txBody>
          <a:bodyPr/>
          <a:lstStyle/>
          <a:p>
            <a:pPr lvl="0"/>
            <a:r>
              <a:rPr lang="sv-SE" noProof="0" smtClean="0"/>
              <a:t>Klicka på ikonen för att lägga till ett diagram</a:t>
            </a:r>
          </a:p>
        </p:txBody>
      </p:sp>
      <p:sp>
        <p:nvSpPr>
          <p:cNvPr id="4" name="Platshållare för text 3"/>
          <p:cNvSpPr>
            <a:spLocks noGrp="1"/>
          </p:cNvSpPr>
          <p:nvPr>
            <p:ph type="body" sz="half" idx="2"/>
          </p:nvPr>
        </p:nvSpPr>
        <p:spPr>
          <a:xfrm>
            <a:off x="6197600" y="1676400"/>
            <a:ext cx="5080000" cy="40386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fld id="{3732519F-91F9-4310-875B-B91E9F2DF67B}" type="slidenum">
              <a:rPr lang="sv-SE" altLang="sv-SE"/>
              <a:pPr/>
              <a:t>‹#›</a:t>
            </a:fld>
            <a:endParaRPr lang="sv-SE" altLang="sv-SE"/>
          </a:p>
        </p:txBody>
      </p:sp>
    </p:spTree>
    <p:extLst>
      <p:ext uri="{BB962C8B-B14F-4D97-AF65-F5344CB8AC3E}">
        <p14:creationId xmlns:p14="http://schemas.microsoft.com/office/powerpoint/2010/main" val="211977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Rubrik och diagram eller organisationsschema">
    <p:spTree>
      <p:nvGrpSpPr>
        <p:cNvPr id="1" name=""/>
        <p:cNvGrpSpPr/>
        <p:nvPr/>
      </p:nvGrpSpPr>
      <p:grpSpPr>
        <a:xfrm>
          <a:off x="0" y="0"/>
          <a:ext cx="0" cy="0"/>
          <a:chOff x="0" y="0"/>
          <a:chExt cx="0" cy="0"/>
        </a:xfrm>
      </p:grpSpPr>
      <p:sp>
        <p:nvSpPr>
          <p:cNvPr id="2" name="Rubrik 1"/>
          <p:cNvSpPr>
            <a:spLocks noGrp="1"/>
          </p:cNvSpPr>
          <p:nvPr>
            <p:ph type="title"/>
          </p:nvPr>
        </p:nvSpPr>
        <p:spPr>
          <a:xfrm>
            <a:off x="914400" y="228600"/>
            <a:ext cx="10363200" cy="1143000"/>
          </a:xfrm>
        </p:spPr>
        <p:txBody>
          <a:bodyPr/>
          <a:lstStyle/>
          <a:p>
            <a:r>
              <a:rPr lang="sv-SE" smtClean="0"/>
              <a:t>Klicka här för att ändra format</a:t>
            </a:r>
            <a:endParaRPr lang="sv-SE"/>
          </a:p>
        </p:txBody>
      </p:sp>
      <p:sp>
        <p:nvSpPr>
          <p:cNvPr id="3" name="Platshållare för SmartArt 2"/>
          <p:cNvSpPr>
            <a:spLocks noGrp="1"/>
          </p:cNvSpPr>
          <p:nvPr>
            <p:ph type="dgm" idx="1"/>
          </p:nvPr>
        </p:nvSpPr>
        <p:spPr>
          <a:xfrm>
            <a:off x="914400" y="1676400"/>
            <a:ext cx="10363200" cy="4038600"/>
          </a:xfrm>
        </p:spPr>
        <p:txBody>
          <a:bodyPr/>
          <a:lstStyle/>
          <a:p>
            <a:pPr lvl="0"/>
            <a:r>
              <a:rPr lang="sv-SE" noProof="0" smtClean="0"/>
              <a:t>Klicka på ikonen för att lägga till SmartArt-grafik</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fld id="{C937D696-EB3B-4767-B01F-5C258EADFF1E}" type="slidenum">
              <a:rPr lang="sv-SE" altLang="sv-SE"/>
              <a:pPr/>
              <a:t>‹#›</a:t>
            </a:fld>
            <a:endParaRPr lang="sv-SE" altLang="sv-SE"/>
          </a:p>
        </p:txBody>
      </p:sp>
    </p:spTree>
    <p:extLst>
      <p:ext uri="{BB962C8B-B14F-4D97-AF65-F5344CB8AC3E}">
        <p14:creationId xmlns:p14="http://schemas.microsoft.com/office/powerpoint/2010/main" val="2919563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914400" y="228600"/>
            <a:ext cx="10363200" cy="1143000"/>
          </a:xfrm>
        </p:spPr>
        <p:txBody>
          <a:bodyPr/>
          <a:lstStyle/>
          <a:p>
            <a:r>
              <a:rPr lang="sv-SE" smtClean="0"/>
              <a:t>Klicka här för att ändra format</a:t>
            </a:r>
            <a:endParaRPr lang="sv-SE"/>
          </a:p>
        </p:txBody>
      </p:sp>
      <p:sp>
        <p:nvSpPr>
          <p:cNvPr id="3" name="Platshållare för diagram 2"/>
          <p:cNvSpPr>
            <a:spLocks noGrp="1"/>
          </p:cNvSpPr>
          <p:nvPr>
            <p:ph type="chart" idx="1"/>
          </p:nvPr>
        </p:nvSpPr>
        <p:spPr>
          <a:xfrm>
            <a:off x="914400" y="1676400"/>
            <a:ext cx="10363200" cy="4038600"/>
          </a:xfrm>
        </p:spPr>
        <p:txBody>
          <a:bodyPr/>
          <a:lstStyle/>
          <a:p>
            <a:pPr lvl="0"/>
            <a:r>
              <a:rPr lang="sv-SE" noProof="0" smtClean="0"/>
              <a:t>Klicka på ikonen för att lägga till ett diagram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fld id="{9B73E250-FD54-4A63-A380-0710D7527AFC}" type="slidenum">
              <a:rPr lang="sv-SE" altLang="sv-SE"/>
              <a:pPr/>
              <a:t>‹#›</a:t>
            </a:fld>
            <a:endParaRPr lang="sv-SE" altLang="sv-SE"/>
          </a:p>
        </p:txBody>
      </p:sp>
    </p:spTree>
    <p:extLst>
      <p:ext uri="{BB962C8B-B14F-4D97-AF65-F5344CB8AC3E}">
        <p14:creationId xmlns:p14="http://schemas.microsoft.com/office/powerpoint/2010/main" val="3716990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914400" y="228600"/>
            <a:ext cx="103632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914400" y="1676400"/>
            <a:ext cx="5080000" cy="40386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ClipArt 3"/>
          <p:cNvSpPr>
            <a:spLocks noGrp="1"/>
          </p:cNvSpPr>
          <p:nvPr>
            <p:ph type="clipArt" sz="half" idx="2"/>
          </p:nvPr>
        </p:nvSpPr>
        <p:spPr>
          <a:xfrm>
            <a:off x="6197600" y="1676400"/>
            <a:ext cx="5080000" cy="4038600"/>
          </a:xfrm>
        </p:spPr>
        <p:txBody>
          <a:bodyPr/>
          <a:lstStyle/>
          <a:p>
            <a:pPr lvl="0"/>
            <a:r>
              <a:rPr lang="sv-SE" noProof="0" smtClean="0"/>
              <a:t>Klicka på ikonen för att lägga till onlinebild</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fld id="{41213FA2-E87E-4AD1-82DB-D873A1209AD9}" type="slidenum">
              <a:rPr lang="sv-SE" altLang="sv-SE"/>
              <a:pPr/>
              <a:t>‹#›</a:t>
            </a:fld>
            <a:endParaRPr lang="sv-SE" altLang="sv-SE"/>
          </a:p>
        </p:txBody>
      </p:sp>
    </p:spTree>
    <p:extLst>
      <p:ext uri="{BB962C8B-B14F-4D97-AF65-F5344CB8AC3E}">
        <p14:creationId xmlns:p14="http://schemas.microsoft.com/office/powerpoint/2010/main" val="2253609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reserve="1">
  <p:cSld name="Rubrik, ClipArt och 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228600"/>
            <a:ext cx="10363200" cy="1143000"/>
          </a:xfrm>
        </p:spPr>
        <p:txBody>
          <a:bodyPr/>
          <a:lstStyle/>
          <a:p>
            <a:r>
              <a:rPr lang="sv-SE" smtClean="0"/>
              <a:t>Klicka här för att ändra format</a:t>
            </a:r>
            <a:endParaRPr lang="sv-SE"/>
          </a:p>
        </p:txBody>
      </p:sp>
      <p:sp>
        <p:nvSpPr>
          <p:cNvPr id="3" name="Platshållare för ClipArt 2"/>
          <p:cNvSpPr>
            <a:spLocks noGrp="1"/>
          </p:cNvSpPr>
          <p:nvPr>
            <p:ph type="clipArt" sz="half" idx="1"/>
          </p:nvPr>
        </p:nvSpPr>
        <p:spPr>
          <a:xfrm>
            <a:off x="914400" y="1676400"/>
            <a:ext cx="5080000" cy="4038600"/>
          </a:xfrm>
        </p:spPr>
        <p:txBody>
          <a:bodyPr/>
          <a:lstStyle/>
          <a:p>
            <a:pPr lvl="0"/>
            <a:r>
              <a:rPr lang="sv-SE" noProof="0" smtClean="0"/>
              <a:t>Klicka på ikonen för att lägga till onlinebild</a:t>
            </a:r>
          </a:p>
        </p:txBody>
      </p:sp>
      <p:sp>
        <p:nvSpPr>
          <p:cNvPr id="4" name="Platshållare för text 3"/>
          <p:cNvSpPr>
            <a:spLocks noGrp="1"/>
          </p:cNvSpPr>
          <p:nvPr>
            <p:ph type="body" sz="half" idx="2"/>
          </p:nvPr>
        </p:nvSpPr>
        <p:spPr>
          <a:xfrm>
            <a:off x="6197600" y="1676400"/>
            <a:ext cx="5080000" cy="40386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fld id="{E2397285-0684-49A2-9EC9-4FF8D269409C}" type="slidenum">
              <a:rPr lang="sv-SE" altLang="sv-SE"/>
              <a:pPr/>
              <a:t>‹#›</a:t>
            </a:fld>
            <a:endParaRPr lang="sv-SE" altLang="sv-SE"/>
          </a:p>
        </p:txBody>
      </p:sp>
    </p:spTree>
    <p:extLst>
      <p:ext uri="{BB962C8B-B14F-4D97-AF65-F5344CB8AC3E}">
        <p14:creationId xmlns:p14="http://schemas.microsoft.com/office/powerpoint/2010/main" val="361210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636D6A2A-02DE-4847-B7B8-1A98A1069B72}" type="datetimeFigureOut">
              <a:rPr lang="sv-SE" smtClean="0"/>
              <a:t>2020-11-29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918816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206779"/>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93268"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88574"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2020-11-29</a:t>
            </a:fld>
            <a:endParaRPr lang="sv-SE" dirty="0"/>
          </a:p>
        </p:txBody>
      </p:sp>
      <p:sp>
        <p:nvSpPr>
          <p:cNvPr id="5" name="Platshållare för sidfot 4"/>
          <p:cNvSpPr>
            <a:spLocks noGrp="1"/>
          </p:cNvSpPr>
          <p:nvPr>
            <p:ph type="ftr" sz="quarter" idx="11"/>
          </p:nvPr>
        </p:nvSpPr>
        <p:spPr/>
        <p:txBody>
          <a:bodyPr/>
          <a:lstStyle/>
          <a:p>
            <a:r>
              <a:rPr lang="sv-SE"/>
              <a:t>Utredningen om samordning av statliga utbetalningar från välfärdsystemen</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441782CE-A2AC-4A85-9D90-5EA14AF5DC12}"/>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RK Logga VIT">
            <a:extLst>
              <a:ext uri="{FF2B5EF4-FFF2-40B4-BE49-F238E27FC236}">
                <a16:creationId xmlns:a16="http://schemas.microsoft.com/office/drawing/2014/main" id="{13A721C0-96DA-4F80-BA3A-2E9A224CC22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23466" y="6036454"/>
            <a:ext cx="1089932" cy="586872"/>
          </a:xfrm>
          <a:prstGeom prst="rect">
            <a:avLst/>
          </a:prstGeom>
        </p:spPr>
      </p:pic>
    </p:spTree>
    <p:extLst>
      <p:ext uri="{BB962C8B-B14F-4D97-AF65-F5344CB8AC3E}">
        <p14:creationId xmlns:p14="http://schemas.microsoft.com/office/powerpoint/2010/main" val="79535384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rIns="28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6"/>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0772AB80-E3F7-43B6-99B8-2CCF2C5AB7C1}" type="datetime1">
              <a:rPr lang="sv-SE" smtClean="0"/>
              <a:t>2020-11-29</a:t>
            </a:fld>
            <a:endParaRPr lang="sv-SE" dirty="0"/>
          </a:p>
        </p:txBody>
      </p:sp>
      <p:sp>
        <p:nvSpPr>
          <p:cNvPr id="5" name="Platshållare för sidfot 4"/>
          <p:cNvSpPr>
            <a:spLocks noGrp="1"/>
          </p:cNvSpPr>
          <p:nvPr>
            <p:ph type="ftr" sz="quarter" idx="11"/>
          </p:nvPr>
        </p:nvSpPr>
        <p:spPr/>
        <p:txBody>
          <a:bodyPr/>
          <a:lstStyle/>
          <a:p>
            <a:r>
              <a:rPr lang="sv-SE"/>
              <a:t>Utredningen om samordning av statliga utbetalningar från välfärdsystemen</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30B2E1F1-72FF-4BE0-A442-99D50C2D3950}"/>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21000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lvl1pPr marL="468000" indent="-468000">
              <a:buFont typeface="+mj-lt"/>
              <a:buAutoNum type="arabicPeriod"/>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C7AE482-D5BE-411A-B1B9-E63121B0B9A5}" type="datetime1">
              <a:rPr lang="sv-SE" smtClean="0"/>
              <a:t>2020-11-29</a:t>
            </a:fld>
            <a:endParaRPr lang="sv-SE" dirty="0"/>
          </a:p>
        </p:txBody>
      </p:sp>
      <p:sp>
        <p:nvSpPr>
          <p:cNvPr id="8" name="Platshållare för sidfot 7"/>
          <p:cNvSpPr>
            <a:spLocks noGrp="1"/>
          </p:cNvSpPr>
          <p:nvPr>
            <p:ph type="ftr" sz="quarter" idx="11"/>
          </p:nvPr>
        </p:nvSpPr>
        <p:spPr/>
        <p:txBody>
          <a:bodyPr/>
          <a:lstStyle/>
          <a:p>
            <a:r>
              <a:rPr lang="sv-SE"/>
              <a:t>Utredningen om samordning av statliga utbetalningar från välfärdsystemen</a:t>
            </a:r>
            <a:endParaRPr lang="sv-SE" dirty="0"/>
          </a:p>
        </p:txBody>
      </p:sp>
      <p:sp>
        <p:nvSpPr>
          <p:cNvPr id="9" name="Platshållare för bildnummer 8"/>
          <p:cNvSpPr>
            <a:spLocks noGrp="1"/>
          </p:cNvSpPr>
          <p:nvPr>
            <p:ph type="sldNum" sz="quarter" idx="12"/>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5B30FD05-79E2-41A5-9EFB-9468088B3DD6}"/>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83694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Klicka här för att ändra format på bakgrundstexten</a:t>
            </a:r>
          </a:p>
        </p:txBody>
      </p:sp>
      <p:sp>
        <p:nvSpPr>
          <p:cNvPr id="3" name="Platshållare för datum 2"/>
          <p:cNvSpPr>
            <a:spLocks noGrp="1"/>
          </p:cNvSpPr>
          <p:nvPr>
            <p:ph type="dt" sz="half" idx="14"/>
          </p:nvPr>
        </p:nvSpPr>
        <p:spPr/>
        <p:txBody>
          <a:bodyPr/>
          <a:lstStyle/>
          <a:p>
            <a:fld id="{E1235719-514E-4809-A146-B18FB1267448}" type="datetime1">
              <a:rPr lang="sv-SE" smtClean="0"/>
              <a:t>2020-11-29</a:t>
            </a:fld>
            <a:endParaRPr lang="sv-SE" dirty="0"/>
          </a:p>
        </p:txBody>
      </p:sp>
      <p:sp>
        <p:nvSpPr>
          <p:cNvPr id="7" name="Platshållare för sidfot 6"/>
          <p:cNvSpPr>
            <a:spLocks noGrp="1"/>
          </p:cNvSpPr>
          <p:nvPr>
            <p:ph type="ftr" sz="quarter" idx="15"/>
          </p:nvPr>
        </p:nvSpPr>
        <p:spPr/>
        <p:txBody>
          <a:bodyPr/>
          <a:lstStyle/>
          <a:p>
            <a:r>
              <a:rPr lang="sv-SE"/>
              <a:t>Utredningen om samordning av statliga utbetalningar från välfärdsystemen</a:t>
            </a:r>
            <a:endParaRPr lang="sv-SE" dirty="0"/>
          </a:p>
        </p:txBody>
      </p:sp>
      <p:sp>
        <p:nvSpPr>
          <p:cNvPr id="9" name="Platshållare för bildnummer 8"/>
          <p:cNvSpPr>
            <a:spLocks noGrp="1"/>
          </p:cNvSpPr>
          <p:nvPr>
            <p:ph type="sldNum" sz="quarter" idx="16"/>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11193B70-9A97-4901-BB2E-EFA6FEBCA64A}"/>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70263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rgbClr val="206779"/>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p:cNvSpPr>
            <a:spLocks noGrp="1"/>
          </p:cNvSpPr>
          <p:nvPr>
            <p:ph type="dt" sz="half" idx="10"/>
          </p:nvPr>
        </p:nvSpPr>
        <p:spPr/>
        <p:txBody>
          <a:bodyPr/>
          <a:lstStyle/>
          <a:p>
            <a:fld id="{B2F5AEC9-DCD9-42C2-AC7B-9AE0978E715F}" type="datetime1">
              <a:rPr lang="sv-SE" smtClean="0"/>
              <a:t>2020-11-29</a:t>
            </a:fld>
            <a:endParaRPr lang="sv-SE" dirty="0"/>
          </a:p>
        </p:txBody>
      </p:sp>
      <p:sp>
        <p:nvSpPr>
          <p:cNvPr id="8" name="Platshållare för sidfot 7"/>
          <p:cNvSpPr>
            <a:spLocks noGrp="1"/>
          </p:cNvSpPr>
          <p:nvPr>
            <p:ph type="ftr" sz="quarter" idx="11"/>
          </p:nvPr>
        </p:nvSpPr>
        <p:spPr/>
        <p:txBody>
          <a:bodyPr/>
          <a:lstStyle/>
          <a:p>
            <a:r>
              <a:rPr lang="sv-SE"/>
              <a:t>Utredningen om samordning av statliga utbetalningar från välfärdsystemen</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1A7FBE8C-EB23-4D9D-9ECF-0F2749810E8C}"/>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RK Logga VIT">
            <a:extLst>
              <a:ext uri="{FF2B5EF4-FFF2-40B4-BE49-F238E27FC236}">
                <a16:creationId xmlns:a16="http://schemas.microsoft.com/office/drawing/2014/main" id="{018DDF84-ACFD-4381-8F38-E79DC7325A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23466" y="6036454"/>
            <a:ext cx="1089932" cy="586872"/>
          </a:xfrm>
          <a:prstGeom prst="rect">
            <a:avLst/>
          </a:prstGeom>
        </p:spPr>
      </p:pic>
    </p:spTree>
    <p:extLst>
      <p:ext uri="{BB962C8B-B14F-4D97-AF65-F5344CB8AC3E}">
        <p14:creationId xmlns:p14="http://schemas.microsoft.com/office/powerpoint/2010/main" val="305574971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5306401"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26887" y="1908063"/>
            <a:ext cx="5351628"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fld id="{6A0EC056-EBF6-44F4-AA05-D318978CEEB2}" type="datetime1">
              <a:rPr lang="sv-SE" smtClean="0"/>
              <a:t>2020-11-29</a:t>
            </a:fld>
            <a:endParaRPr lang="sv-SE" dirty="0"/>
          </a:p>
        </p:txBody>
      </p:sp>
      <p:sp>
        <p:nvSpPr>
          <p:cNvPr id="9" name="Platshållare för sidfot 8"/>
          <p:cNvSpPr>
            <a:spLocks noGrp="1"/>
          </p:cNvSpPr>
          <p:nvPr>
            <p:ph type="ftr" sz="quarter" idx="11"/>
          </p:nvPr>
        </p:nvSpPr>
        <p:spPr/>
        <p:txBody>
          <a:bodyPr/>
          <a:lstStyle/>
          <a:p>
            <a:r>
              <a:rPr lang="sv-SE"/>
              <a:t>Utredningen om samordning av statliga utbetalningar från välfärdsystemen</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3EE005C8-1754-4319-A905-8498A7022FEC}"/>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84998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2799" y="1499927"/>
            <a:ext cx="5306401"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2799" y="2426463"/>
            <a:ext cx="5306401" cy="361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226887" y="1496145"/>
            <a:ext cx="5351628"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226887" y="2426006"/>
            <a:ext cx="5351628" cy="36112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p:cNvSpPr>
            <a:spLocks noGrp="1"/>
          </p:cNvSpPr>
          <p:nvPr>
            <p:ph type="dt" sz="half" idx="10"/>
          </p:nvPr>
        </p:nvSpPr>
        <p:spPr/>
        <p:txBody>
          <a:bodyPr/>
          <a:lstStyle/>
          <a:p>
            <a:fld id="{205AD6F9-8485-4043-A67C-56589D32B672}" type="datetime1">
              <a:rPr lang="sv-SE" smtClean="0"/>
              <a:t>2020-11-29</a:t>
            </a:fld>
            <a:endParaRPr lang="sv-SE" dirty="0"/>
          </a:p>
        </p:txBody>
      </p:sp>
      <p:sp>
        <p:nvSpPr>
          <p:cNvPr id="11" name="Platshållare för sidfot 10"/>
          <p:cNvSpPr>
            <a:spLocks noGrp="1"/>
          </p:cNvSpPr>
          <p:nvPr>
            <p:ph type="ftr" sz="quarter" idx="11"/>
          </p:nvPr>
        </p:nvSpPr>
        <p:spPr/>
        <p:txBody>
          <a:bodyPr/>
          <a:lstStyle/>
          <a:p>
            <a:r>
              <a:rPr lang="sv-SE"/>
              <a:t>Utredningen om samordning av statliga utbetalningar från välfärdsystemen</a:t>
            </a:r>
            <a:endParaRPr lang="sv-SE" dirty="0"/>
          </a:p>
        </p:txBody>
      </p:sp>
      <p:sp>
        <p:nvSpPr>
          <p:cNvPr id="12" name="Platshållare för bildnummer 11"/>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887A20D6-E3C4-4F01-AB7C-CC751A5967D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7642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5"/>
          <p:cNvSpPr>
            <a:spLocks noGrp="1"/>
          </p:cNvSpPr>
          <p:nvPr>
            <p:ph type="dt" sz="half" idx="10"/>
          </p:nvPr>
        </p:nvSpPr>
        <p:spPr/>
        <p:txBody>
          <a:bodyPr/>
          <a:lstStyle/>
          <a:p>
            <a:fld id="{AAE70CFB-13F3-48C0-BA62-2701E0DEAD43}" type="datetime1">
              <a:rPr lang="sv-SE" smtClean="0"/>
              <a:t>2020-11-29</a:t>
            </a:fld>
            <a:endParaRPr lang="sv-SE" dirty="0"/>
          </a:p>
        </p:txBody>
      </p:sp>
      <p:sp>
        <p:nvSpPr>
          <p:cNvPr id="7" name="Platshållare för sidfot 6"/>
          <p:cNvSpPr>
            <a:spLocks noGrp="1"/>
          </p:cNvSpPr>
          <p:nvPr>
            <p:ph type="ftr" sz="quarter" idx="11"/>
          </p:nvPr>
        </p:nvSpPr>
        <p:spPr/>
        <p:txBody>
          <a:bodyPr/>
          <a:lstStyle/>
          <a:p>
            <a:r>
              <a:rPr lang="sv-SE"/>
              <a:t>Utredningen om samordning av statliga utbetalningar från välfärdsystemen</a:t>
            </a:r>
            <a:endParaRPr lang="sv-SE" dirty="0"/>
          </a:p>
        </p:txBody>
      </p:sp>
      <p:sp>
        <p:nvSpPr>
          <p:cNvPr id="8" name="Platshållare för bildnummer 7"/>
          <p:cNvSpPr>
            <a:spLocks noGrp="1"/>
          </p:cNvSpPr>
          <p:nvPr>
            <p:ph type="sldNum" sz="quarter" idx="12"/>
          </p:nvPr>
        </p:nvSpPr>
        <p:spPr/>
        <p:txBody>
          <a:bodyPr/>
          <a:lstStyle/>
          <a:p>
            <a:fld id="{9C3D4D15-3887-47F3-AC8F-B99C7C44B5C5}" type="slidenum">
              <a:rPr lang="sv-SE" smtClean="0"/>
              <a:pPr/>
              <a:t>‹#›</a:t>
            </a:fld>
            <a:endParaRPr lang="sv-SE" dirty="0"/>
          </a:p>
        </p:txBody>
      </p:sp>
      <p:sp>
        <p:nvSpPr>
          <p:cNvPr id="3" name="Rektangel 2" descr="TagShape">
            <a:extLst>
              <a:ext uri="{FF2B5EF4-FFF2-40B4-BE49-F238E27FC236}">
                <a16:creationId xmlns:a16="http://schemas.microsoft.com/office/drawing/2014/main" id="{22D324FB-C708-418D-BB26-817D56258225}"/>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58014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8F628A3D-0DB0-43F7-B56E-F59C207974A1}" type="datetime1">
              <a:rPr lang="sv-SE" smtClean="0"/>
              <a:t>2020-11-29</a:t>
            </a:fld>
            <a:endParaRPr lang="sv-SE" dirty="0"/>
          </a:p>
        </p:txBody>
      </p:sp>
      <p:sp>
        <p:nvSpPr>
          <p:cNvPr id="6" name="Platshållare för sidfot 5"/>
          <p:cNvSpPr>
            <a:spLocks noGrp="1"/>
          </p:cNvSpPr>
          <p:nvPr>
            <p:ph type="ftr" sz="quarter" idx="11"/>
          </p:nvPr>
        </p:nvSpPr>
        <p:spPr/>
        <p:txBody>
          <a:bodyPr/>
          <a:lstStyle/>
          <a:p>
            <a:r>
              <a:rPr lang="sv-SE"/>
              <a:t>Utredningen om samordning av statliga utbetalningar från välfärdsystemen</a:t>
            </a:r>
            <a:endParaRPr lang="sv-SE" dirty="0"/>
          </a:p>
        </p:txBody>
      </p:sp>
      <p:sp>
        <p:nvSpPr>
          <p:cNvPr id="7" name="Platshållare för bildnummer 6"/>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4C3064DE-759B-4BE3-8414-6F8D114127D6}"/>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3295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3405601"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351843" y="1893600"/>
            <a:ext cx="3452400"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3"/>
          <p:cNvSpPr>
            <a:spLocks noGrp="1"/>
          </p:cNvSpPr>
          <p:nvPr>
            <p:ph sz="half" idx="13"/>
          </p:nvPr>
        </p:nvSpPr>
        <p:spPr>
          <a:xfrm>
            <a:off x="8127687" y="1893600"/>
            <a:ext cx="3450828"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p:cNvSpPr>
            <a:spLocks noGrp="1"/>
          </p:cNvSpPr>
          <p:nvPr>
            <p:ph type="dt" sz="half" idx="14"/>
          </p:nvPr>
        </p:nvSpPr>
        <p:spPr/>
        <p:txBody>
          <a:bodyPr/>
          <a:lstStyle/>
          <a:p>
            <a:fld id="{612F3F3F-D4CD-4C78-B476-8DD550FFE88E}" type="datetime1">
              <a:rPr lang="sv-SE" smtClean="0"/>
              <a:t>2020-11-29</a:t>
            </a:fld>
            <a:endParaRPr lang="sv-SE" dirty="0"/>
          </a:p>
        </p:txBody>
      </p:sp>
      <p:sp>
        <p:nvSpPr>
          <p:cNvPr id="10" name="Platshållare för sidfot 9"/>
          <p:cNvSpPr>
            <a:spLocks noGrp="1"/>
          </p:cNvSpPr>
          <p:nvPr>
            <p:ph type="ftr" sz="quarter" idx="15"/>
          </p:nvPr>
        </p:nvSpPr>
        <p:spPr/>
        <p:txBody>
          <a:bodyPr/>
          <a:lstStyle/>
          <a:p>
            <a:r>
              <a:rPr lang="sv-SE"/>
              <a:t>Utredningen om samordning av statliga utbetalningar från välfärdsystemen</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FEC4D296-6884-46D2-97E5-3A0C70EA9011}"/>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9164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36D6A2A-02DE-4847-B7B8-1A98A1069B72}" type="datetimeFigureOut">
              <a:rPr lang="sv-SE" smtClean="0"/>
              <a:t>2020-11-29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3077253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ld med två bildtext/käll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22799" y="1908063"/>
            <a:ext cx="5306401" cy="3421021"/>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Rubrik 7"/>
          <p:cNvSpPr>
            <a:spLocks noGrp="1"/>
          </p:cNvSpPr>
          <p:nvPr>
            <p:ph type="title"/>
          </p:nvPr>
        </p:nvSpPr>
        <p:spPr/>
        <p:txBody>
          <a:bodyPr/>
          <a:lstStyle/>
          <a:p>
            <a:r>
              <a:rPr lang="sv-SE"/>
              <a:t>Klicka här för att ändra mall för rubrikformat</a:t>
            </a:r>
          </a:p>
        </p:txBody>
      </p:sp>
      <p:sp>
        <p:nvSpPr>
          <p:cNvPr id="9" name="Platshållare för text 8"/>
          <p:cNvSpPr>
            <a:spLocks noGrp="1"/>
          </p:cNvSpPr>
          <p:nvPr>
            <p:ph type="body" sz="quarter" idx="13" hasCustomPrompt="1"/>
          </p:nvPr>
        </p:nvSpPr>
        <p:spPr>
          <a:xfrm>
            <a:off x="617565" y="5486400"/>
            <a:ext cx="5311635" cy="550863"/>
          </a:xfrm>
        </p:spPr>
        <p:txBody>
          <a:bodyPr anchor="b"/>
          <a:lstStyle>
            <a:lvl1pPr marL="0" indent="0" algn="r">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sv-SE" dirty="0"/>
              <a:t>Bildtext/källa</a:t>
            </a:r>
          </a:p>
        </p:txBody>
      </p:sp>
      <p:sp>
        <p:nvSpPr>
          <p:cNvPr id="2" name="Platshållare för datum 1"/>
          <p:cNvSpPr>
            <a:spLocks noGrp="1"/>
          </p:cNvSpPr>
          <p:nvPr>
            <p:ph type="dt" sz="half" idx="14"/>
          </p:nvPr>
        </p:nvSpPr>
        <p:spPr/>
        <p:txBody>
          <a:bodyPr/>
          <a:lstStyle/>
          <a:p>
            <a:fld id="{977A0106-448D-4074-8D09-F6351A6A1C03}" type="datetime1">
              <a:rPr lang="sv-SE" smtClean="0"/>
              <a:t>2020-11-29</a:t>
            </a:fld>
            <a:endParaRPr lang="sv-SE" dirty="0"/>
          </a:p>
        </p:txBody>
      </p:sp>
      <p:sp>
        <p:nvSpPr>
          <p:cNvPr id="10" name="Platshållare för sidfot 9"/>
          <p:cNvSpPr>
            <a:spLocks noGrp="1"/>
          </p:cNvSpPr>
          <p:nvPr>
            <p:ph type="ftr" sz="quarter" idx="15"/>
          </p:nvPr>
        </p:nvSpPr>
        <p:spPr/>
        <p:txBody>
          <a:bodyPr/>
          <a:lstStyle/>
          <a:p>
            <a:r>
              <a:rPr lang="sv-SE"/>
              <a:t>Utredningen om samordning av statliga utbetalningar från välfärdsystemen</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857547AC-948C-4E2A-A354-9C1F8497EC7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5072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22799" y="1908063"/>
            <a:ext cx="5306401" cy="4129200"/>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Rubrik 7"/>
          <p:cNvSpPr>
            <a:spLocks noGrp="1"/>
          </p:cNvSpPr>
          <p:nvPr>
            <p:ph type="title"/>
          </p:nvPr>
        </p:nvSpPr>
        <p:spPr/>
        <p:txBody>
          <a:bodyPr/>
          <a:lstStyle/>
          <a:p>
            <a:r>
              <a:rPr lang="sv-SE"/>
              <a:t>Klicka här för att ändra mall för rubrikformat</a:t>
            </a:r>
          </a:p>
        </p:txBody>
      </p:sp>
      <p:sp>
        <p:nvSpPr>
          <p:cNvPr id="2" name="Platshållare för datum 1"/>
          <p:cNvSpPr>
            <a:spLocks noGrp="1"/>
          </p:cNvSpPr>
          <p:nvPr>
            <p:ph type="dt" sz="half" idx="10"/>
          </p:nvPr>
        </p:nvSpPr>
        <p:spPr/>
        <p:txBody>
          <a:bodyPr/>
          <a:lstStyle/>
          <a:p>
            <a:fld id="{3B4DA5FC-2B4E-4F40-B466-24D3BD765199}" type="datetime1">
              <a:rPr lang="sv-SE" smtClean="0"/>
              <a:t>2020-11-29</a:t>
            </a:fld>
            <a:endParaRPr lang="sv-SE" dirty="0"/>
          </a:p>
        </p:txBody>
      </p:sp>
      <p:sp>
        <p:nvSpPr>
          <p:cNvPr id="9" name="Platshållare för sidfot 8"/>
          <p:cNvSpPr>
            <a:spLocks noGrp="1"/>
          </p:cNvSpPr>
          <p:nvPr>
            <p:ph type="ftr" sz="quarter" idx="11"/>
          </p:nvPr>
        </p:nvSpPr>
        <p:spPr/>
        <p:txBody>
          <a:bodyPr/>
          <a:lstStyle/>
          <a:p>
            <a:r>
              <a:rPr lang="sv-SE"/>
              <a:t>Utredningen om samordning av statliga utbetalningar från välfärdsystemen</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78499F5E-3B7B-4161-B7CC-B1512F32C741}"/>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18030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Omslag grå">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3" name="Platshållare för datum 2"/>
          <p:cNvSpPr>
            <a:spLocks noGrp="1"/>
          </p:cNvSpPr>
          <p:nvPr>
            <p:ph type="dt" sz="half" idx="10"/>
          </p:nvPr>
        </p:nvSpPr>
        <p:spPr/>
        <p:txBody>
          <a:bodyPr/>
          <a:lstStyle/>
          <a:p>
            <a:fld id="{9EF5BD43-795F-4C50-AF45-3CB157E8B4A8}" type="datetime1">
              <a:rPr lang="sv-SE" smtClean="0"/>
              <a:t>2020-11-29</a:t>
            </a:fld>
            <a:endParaRPr lang="sv-SE" dirty="0"/>
          </a:p>
        </p:txBody>
      </p:sp>
      <p:sp>
        <p:nvSpPr>
          <p:cNvPr id="4" name="Platshållare för sidfot 3"/>
          <p:cNvSpPr>
            <a:spLocks noGrp="1"/>
          </p:cNvSpPr>
          <p:nvPr>
            <p:ph type="ftr" sz="quarter" idx="11"/>
          </p:nvPr>
        </p:nvSpPr>
        <p:spPr/>
        <p:txBody>
          <a:bodyPr/>
          <a:lstStyle/>
          <a:p>
            <a:r>
              <a:rPr lang="sv-SE"/>
              <a:t>Utredningen om samordning av statliga utbetalningar från välfärdsystemen</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sp>
        <p:nvSpPr>
          <p:cNvPr id="6" name="Rektangel 5" descr="TagShape">
            <a:extLst>
              <a:ext uri="{FF2B5EF4-FFF2-40B4-BE49-F238E27FC236}">
                <a16:creationId xmlns:a16="http://schemas.microsoft.com/office/drawing/2014/main" id="{70872317-B7B8-4498-BF5E-C7BCA1135734}"/>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RK Logga VIT">
            <a:extLst>
              <a:ext uri="{FF2B5EF4-FFF2-40B4-BE49-F238E27FC236}">
                <a16:creationId xmlns:a16="http://schemas.microsoft.com/office/drawing/2014/main" id="{7250069E-0F20-4DC6-8CA9-4C7DB90988F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23175" y="6036454"/>
            <a:ext cx="1089932" cy="586872"/>
          </a:xfrm>
          <a:prstGeom prst="rect">
            <a:avLst/>
          </a:prstGeom>
        </p:spPr>
      </p:pic>
    </p:spTree>
    <p:extLst>
      <p:ext uri="{BB962C8B-B14F-4D97-AF65-F5344CB8AC3E}">
        <p14:creationId xmlns:p14="http://schemas.microsoft.com/office/powerpoint/2010/main" val="285765202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93268"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88574"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Rektangel 9"/>
          <p:cNvSpPr/>
          <p:nvPr/>
        </p:nvSpPr>
        <p:spPr>
          <a:xfrm>
            <a:off x="622800"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2020-11-29</a:t>
            </a:fld>
            <a:endParaRPr lang="sv-SE" dirty="0"/>
          </a:p>
        </p:txBody>
      </p:sp>
      <p:sp>
        <p:nvSpPr>
          <p:cNvPr id="5" name="Platshållare för sidfot 4"/>
          <p:cNvSpPr>
            <a:spLocks noGrp="1"/>
          </p:cNvSpPr>
          <p:nvPr>
            <p:ph type="ftr" sz="quarter" idx="11"/>
          </p:nvPr>
        </p:nvSpPr>
        <p:spPr/>
        <p:txBody>
          <a:bodyPr/>
          <a:lstStyle/>
          <a:p>
            <a:r>
              <a:rPr lang="sv-SE"/>
              <a:t>Arbetsmarknadsdepartementet</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73071C69-F3AE-49EE-99E1-1025A93AF567}"/>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descr="RK Logga VIT">
            <a:extLst>
              <a:ext uri="{FF2B5EF4-FFF2-40B4-BE49-F238E27FC236}">
                <a16:creationId xmlns:a16="http://schemas.microsoft.com/office/drawing/2014/main" id="{D38B7D2E-84D7-4CED-97B8-6D73E5C41EA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26501" y="6159720"/>
            <a:ext cx="1745153" cy="503641"/>
          </a:xfrm>
          <a:prstGeom prst="rect">
            <a:avLst/>
          </a:prstGeom>
        </p:spPr>
      </p:pic>
    </p:spTree>
    <p:extLst>
      <p:ext uri="{BB962C8B-B14F-4D97-AF65-F5344CB8AC3E}">
        <p14:creationId xmlns:p14="http://schemas.microsoft.com/office/powerpoint/2010/main" val="4129282260"/>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rIns="28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6"/>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0772AB80-E3F7-43B6-99B8-2CCF2C5AB7C1}" type="datetime1">
              <a:rPr lang="sv-SE" smtClean="0"/>
              <a:t>2020-11-29</a:t>
            </a:fld>
            <a:endParaRPr lang="sv-SE" dirty="0"/>
          </a:p>
        </p:txBody>
      </p:sp>
      <p:sp>
        <p:nvSpPr>
          <p:cNvPr id="5" name="Platshållare för sidfot 4"/>
          <p:cNvSpPr>
            <a:spLocks noGrp="1"/>
          </p:cNvSpPr>
          <p:nvPr>
            <p:ph type="ftr" sz="quarter" idx="11"/>
          </p:nvPr>
        </p:nvSpPr>
        <p:spPr/>
        <p:txBody>
          <a:bodyPr/>
          <a:lstStyle/>
          <a:p>
            <a:r>
              <a:rPr lang="sv-SE"/>
              <a:t>Arbetsmarknadsdepartementet</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721B86DE-2B62-4636-BE4C-CD97EE7B0986}"/>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00772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Rubrik och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lvl1pPr marL="468000" indent="-468000">
              <a:buFont typeface="+mj-lt"/>
              <a:buAutoNum type="arabicPeriod"/>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C7AE482-D5BE-411A-B1B9-E63121B0B9A5}" type="datetime1">
              <a:rPr lang="sv-SE" smtClean="0"/>
              <a:t>2020-11-29</a:t>
            </a:fld>
            <a:endParaRPr lang="sv-SE" dirty="0"/>
          </a:p>
        </p:txBody>
      </p:sp>
      <p:sp>
        <p:nvSpPr>
          <p:cNvPr id="8" name="Platshållare för sidfot 7"/>
          <p:cNvSpPr>
            <a:spLocks noGrp="1"/>
          </p:cNvSpPr>
          <p:nvPr>
            <p:ph type="ftr" sz="quarter" idx="11"/>
          </p:nvPr>
        </p:nvSpPr>
        <p:spPr/>
        <p:txBody>
          <a:bodyPr/>
          <a:lstStyle/>
          <a:p>
            <a:r>
              <a:rPr lang="sv-SE"/>
              <a:t>Arbetsmarknadsdepartementet</a:t>
            </a:r>
            <a:endParaRPr lang="sv-SE" dirty="0"/>
          </a:p>
        </p:txBody>
      </p:sp>
      <p:sp>
        <p:nvSpPr>
          <p:cNvPr id="9" name="Platshållare för bildnummer 8"/>
          <p:cNvSpPr>
            <a:spLocks noGrp="1"/>
          </p:cNvSpPr>
          <p:nvPr>
            <p:ph type="sldNum" sz="quarter" idx="12"/>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E2753ACF-A7E8-4EEF-BA51-4267F8ACF44B}"/>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0951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Klicka här för att ändra format på bakgrundstexten</a:t>
            </a:r>
          </a:p>
        </p:txBody>
      </p:sp>
      <p:sp>
        <p:nvSpPr>
          <p:cNvPr id="3" name="Platshållare för datum 2"/>
          <p:cNvSpPr>
            <a:spLocks noGrp="1"/>
          </p:cNvSpPr>
          <p:nvPr>
            <p:ph type="dt" sz="half" idx="14"/>
          </p:nvPr>
        </p:nvSpPr>
        <p:spPr/>
        <p:txBody>
          <a:bodyPr/>
          <a:lstStyle/>
          <a:p>
            <a:fld id="{E1235719-514E-4809-A146-B18FB1267448}" type="datetime1">
              <a:rPr lang="sv-SE" smtClean="0"/>
              <a:t>2020-11-29</a:t>
            </a:fld>
            <a:endParaRPr lang="sv-SE" dirty="0"/>
          </a:p>
        </p:txBody>
      </p:sp>
      <p:sp>
        <p:nvSpPr>
          <p:cNvPr id="7" name="Platshållare för sidfot 6"/>
          <p:cNvSpPr>
            <a:spLocks noGrp="1"/>
          </p:cNvSpPr>
          <p:nvPr>
            <p:ph type="ftr" sz="quarter" idx="15"/>
          </p:nvPr>
        </p:nvSpPr>
        <p:spPr/>
        <p:txBody>
          <a:bodyPr/>
          <a:lstStyle/>
          <a:p>
            <a:r>
              <a:rPr lang="sv-SE"/>
              <a:t>Arbetsmarknadsdepartementet</a:t>
            </a:r>
            <a:endParaRPr lang="sv-SE" dirty="0"/>
          </a:p>
        </p:txBody>
      </p:sp>
      <p:sp>
        <p:nvSpPr>
          <p:cNvPr id="9" name="Platshållare för bildnummer 8"/>
          <p:cNvSpPr>
            <a:spLocks noGrp="1"/>
          </p:cNvSpPr>
          <p:nvPr>
            <p:ph type="sldNum" sz="quarter" idx="16"/>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4A784AFC-6EA1-43FC-9A74-B29A680E1284}"/>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32670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p:cNvSpPr>
            <a:spLocks noGrp="1"/>
          </p:cNvSpPr>
          <p:nvPr>
            <p:ph type="dt" sz="half" idx="10"/>
          </p:nvPr>
        </p:nvSpPr>
        <p:spPr/>
        <p:txBody>
          <a:bodyPr/>
          <a:lstStyle/>
          <a:p>
            <a:fld id="{B2F5AEC9-DCD9-42C2-AC7B-9AE0978E715F}" type="datetime1">
              <a:rPr lang="sv-SE" smtClean="0"/>
              <a:t>2020-11-29</a:t>
            </a:fld>
            <a:endParaRPr lang="sv-SE" dirty="0"/>
          </a:p>
        </p:txBody>
      </p:sp>
      <p:sp>
        <p:nvSpPr>
          <p:cNvPr id="8" name="Platshållare för sidfot 7"/>
          <p:cNvSpPr>
            <a:spLocks noGrp="1"/>
          </p:cNvSpPr>
          <p:nvPr>
            <p:ph type="ftr" sz="quarter" idx="11"/>
          </p:nvPr>
        </p:nvSpPr>
        <p:spPr/>
        <p:txBody>
          <a:bodyPr/>
          <a:lstStyle/>
          <a:p>
            <a:r>
              <a:rPr lang="sv-SE"/>
              <a:t>Arbetsmarknadsdepartementet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04E21EDC-FC1B-4A50-8BCD-0922CC0875E5}"/>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RK Logga VIT">
            <a:extLst>
              <a:ext uri="{FF2B5EF4-FFF2-40B4-BE49-F238E27FC236}">
                <a16:creationId xmlns:a16="http://schemas.microsoft.com/office/drawing/2014/main" id="{D20B482E-2E7D-406D-859C-F5BFB7A822B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26501" y="6159720"/>
            <a:ext cx="1745153" cy="503641"/>
          </a:xfrm>
          <a:prstGeom prst="rect">
            <a:avLst/>
          </a:prstGeom>
        </p:spPr>
      </p:pic>
    </p:spTree>
    <p:extLst>
      <p:ext uri="{BB962C8B-B14F-4D97-AF65-F5344CB8AC3E}">
        <p14:creationId xmlns:p14="http://schemas.microsoft.com/office/powerpoint/2010/main" val="120781925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5306401"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26887" y="1908063"/>
            <a:ext cx="5351628"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fld id="{6A0EC056-EBF6-44F4-AA05-D318978CEEB2}" type="datetime1">
              <a:rPr lang="sv-SE" smtClean="0"/>
              <a:t>2020-11-29</a:t>
            </a:fld>
            <a:endParaRPr lang="sv-SE" dirty="0"/>
          </a:p>
        </p:txBody>
      </p:sp>
      <p:sp>
        <p:nvSpPr>
          <p:cNvPr id="9" name="Platshållare för sidfot 8"/>
          <p:cNvSpPr>
            <a:spLocks noGrp="1"/>
          </p:cNvSpPr>
          <p:nvPr>
            <p:ph type="ftr" sz="quarter" idx="11"/>
          </p:nvPr>
        </p:nvSpPr>
        <p:spPr/>
        <p:txBody>
          <a:bodyPr/>
          <a:lstStyle/>
          <a:p>
            <a:r>
              <a:rPr lang="sv-SE"/>
              <a:t>Arbetsmarknadsdepartementet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5C287F0B-C983-4BFF-B170-B91148B03463}"/>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21220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2799" y="1499927"/>
            <a:ext cx="5306401"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2799" y="2426463"/>
            <a:ext cx="5306401" cy="361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226887" y="1496145"/>
            <a:ext cx="5351628"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226887" y="2426006"/>
            <a:ext cx="5351628" cy="36112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p:cNvSpPr>
            <a:spLocks noGrp="1"/>
          </p:cNvSpPr>
          <p:nvPr>
            <p:ph type="dt" sz="half" idx="10"/>
          </p:nvPr>
        </p:nvSpPr>
        <p:spPr/>
        <p:txBody>
          <a:bodyPr/>
          <a:lstStyle/>
          <a:p>
            <a:fld id="{205AD6F9-8485-4043-A67C-56589D32B672}" type="datetime1">
              <a:rPr lang="sv-SE" smtClean="0"/>
              <a:t>2020-11-29</a:t>
            </a:fld>
            <a:endParaRPr lang="sv-SE" dirty="0"/>
          </a:p>
        </p:txBody>
      </p:sp>
      <p:sp>
        <p:nvSpPr>
          <p:cNvPr id="11" name="Platshållare för sidfot 10"/>
          <p:cNvSpPr>
            <a:spLocks noGrp="1"/>
          </p:cNvSpPr>
          <p:nvPr>
            <p:ph type="ftr" sz="quarter" idx="11"/>
          </p:nvPr>
        </p:nvSpPr>
        <p:spPr/>
        <p:txBody>
          <a:bodyPr/>
          <a:lstStyle/>
          <a:p>
            <a:r>
              <a:rPr lang="sv-SE"/>
              <a:t>Arbetsmarknadsdepartementet</a:t>
            </a:r>
            <a:endParaRPr lang="sv-SE" dirty="0"/>
          </a:p>
        </p:txBody>
      </p:sp>
      <p:sp>
        <p:nvSpPr>
          <p:cNvPr id="12" name="Platshållare för bildnummer 11"/>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7B8AA61B-D658-4620-B292-8E5DC27688F1}"/>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3121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36D6A2A-02DE-4847-B7B8-1A98A1069B72}" type="datetimeFigureOut">
              <a:rPr lang="sv-SE" smtClean="0"/>
              <a:t>2020-11-29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2589215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5"/>
          <p:cNvSpPr>
            <a:spLocks noGrp="1"/>
          </p:cNvSpPr>
          <p:nvPr>
            <p:ph type="dt" sz="half" idx="10"/>
          </p:nvPr>
        </p:nvSpPr>
        <p:spPr/>
        <p:txBody>
          <a:bodyPr/>
          <a:lstStyle/>
          <a:p>
            <a:fld id="{AAE70CFB-13F3-48C0-BA62-2701E0DEAD43}" type="datetime1">
              <a:rPr lang="sv-SE" smtClean="0"/>
              <a:t>2020-11-29</a:t>
            </a:fld>
            <a:endParaRPr lang="sv-SE" dirty="0"/>
          </a:p>
        </p:txBody>
      </p:sp>
      <p:sp>
        <p:nvSpPr>
          <p:cNvPr id="7" name="Platshållare för sidfot 6"/>
          <p:cNvSpPr>
            <a:spLocks noGrp="1"/>
          </p:cNvSpPr>
          <p:nvPr>
            <p:ph type="ftr" sz="quarter" idx="11"/>
          </p:nvPr>
        </p:nvSpPr>
        <p:spPr/>
        <p:txBody>
          <a:bodyPr/>
          <a:lstStyle/>
          <a:p>
            <a:r>
              <a:rPr lang="sv-SE"/>
              <a:t>Arbetsmarknadsdepartementet</a:t>
            </a:r>
            <a:endParaRPr lang="sv-SE" dirty="0"/>
          </a:p>
        </p:txBody>
      </p:sp>
      <p:sp>
        <p:nvSpPr>
          <p:cNvPr id="8" name="Platshållare för bildnummer 7"/>
          <p:cNvSpPr>
            <a:spLocks noGrp="1"/>
          </p:cNvSpPr>
          <p:nvPr>
            <p:ph type="sldNum" sz="quarter" idx="12"/>
          </p:nvPr>
        </p:nvSpPr>
        <p:spPr/>
        <p:txBody>
          <a:bodyPr/>
          <a:lstStyle/>
          <a:p>
            <a:fld id="{9C3D4D15-3887-47F3-AC8F-B99C7C44B5C5}" type="slidenum">
              <a:rPr lang="sv-SE" smtClean="0"/>
              <a:pPr/>
              <a:t>‹#›</a:t>
            </a:fld>
            <a:endParaRPr lang="sv-SE" dirty="0"/>
          </a:p>
        </p:txBody>
      </p:sp>
      <p:sp>
        <p:nvSpPr>
          <p:cNvPr id="3" name="Rektangel 2" descr="TagShape">
            <a:extLst>
              <a:ext uri="{FF2B5EF4-FFF2-40B4-BE49-F238E27FC236}">
                <a16:creationId xmlns:a16="http://schemas.microsoft.com/office/drawing/2014/main" id="{8F78D701-46C3-4579-B5A3-C624DA7C63AC}"/>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01019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8F628A3D-0DB0-43F7-B56E-F59C207974A1}" type="datetime1">
              <a:rPr lang="sv-SE" smtClean="0"/>
              <a:t>2020-11-29</a:t>
            </a:fld>
            <a:endParaRPr lang="sv-SE" dirty="0"/>
          </a:p>
        </p:txBody>
      </p:sp>
      <p:sp>
        <p:nvSpPr>
          <p:cNvPr id="6" name="Platshållare för sidfot 5"/>
          <p:cNvSpPr>
            <a:spLocks noGrp="1"/>
          </p:cNvSpPr>
          <p:nvPr>
            <p:ph type="ftr" sz="quarter" idx="11"/>
          </p:nvPr>
        </p:nvSpPr>
        <p:spPr/>
        <p:txBody>
          <a:bodyPr/>
          <a:lstStyle/>
          <a:p>
            <a:r>
              <a:rPr lang="sv-SE"/>
              <a:t>Arbetsmarknadsdepartementet</a:t>
            </a:r>
            <a:endParaRPr lang="sv-SE" dirty="0"/>
          </a:p>
        </p:txBody>
      </p:sp>
      <p:sp>
        <p:nvSpPr>
          <p:cNvPr id="7" name="Platshållare för bildnummer 6"/>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6B9E98F8-D9B8-4F22-96C5-7A3924432FFF}"/>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237759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3405601"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351843" y="1893600"/>
            <a:ext cx="3452400"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3"/>
          <p:cNvSpPr>
            <a:spLocks noGrp="1"/>
          </p:cNvSpPr>
          <p:nvPr>
            <p:ph sz="half" idx="13"/>
          </p:nvPr>
        </p:nvSpPr>
        <p:spPr>
          <a:xfrm>
            <a:off x="8127687" y="1893600"/>
            <a:ext cx="3450828"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p:cNvSpPr>
            <a:spLocks noGrp="1"/>
          </p:cNvSpPr>
          <p:nvPr>
            <p:ph type="dt" sz="half" idx="14"/>
          </p:nvPr>
        </p:nvSpPr>
        <p:spPr/>
        <p:txBody>
          <a:bodyPr/>
          <a:lstStyle/>
          <a:p>
            <a:fld id="{612F3F3F-D4CD-4C78-B476-8DD550FFE88E}" type="datetime1">
              <a:rPr lang="sv-SE" smtClean="0"/>
              <a:t>2020-11-29</a:t>
            </a:fld>
            <a:endParaRPr lang="sv-SE" dirty="0"/>
          </a:p>
        </p:txBody>
      </p:sp>
      <p:sp>
        <p:nvSpPr>
          <p:cNvPr id="10" name="Platshållare för sidfot 9"/>
          <p:cNvSpPr>
            <a:spLocks noGrp="1"/>
          </p:cNvSpPr>
          <p:nvPr>
            <p:ph type="ftr" sz="quarter" idx="15"/>
          </p:nvPr>
        </p:nvSpPr>
        <p:spPr/>
        <p:txBody>
          <a:bodyPr/>
          <a:lstStyle/>
          <a:p>
            <a:r>
              <a:rPr lang="sv-SE"/>
              <a:t>Arbetsmarknadsdepartementet</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460F008B-AAD6-460E-AA88-307F92245C72}"/>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4994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ld med två bildtext/käll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22799" y="1908063"/>
            <a:ext cx="5306401" cy="3421021"/>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Rubrik 7"/>
          <p:cNvSpPr>
            <a:spLocks noGrp="1"/>
          </p:cNvSpPr>
          <p:nvPr>
            <p:ph type="title"/>
          </p:nvPr>
        </p:nvSpPr>
        <p:spPr/>
        <p:txBody>
          <a:bodyPr/>
          <a:lstStyle/>
          <a:p>
            <a:r>
              <a:rPr lang="sv-SE"/>
              <a:t>Klicka här för att ändra mall för rubrikformat</a:t>
            </a:r>
          </a:p>
        </p:txBody>
      </p:sp>
      <p:sp>
        <p:nvSpPr>
          <p:cNvPr id="9" name="Platshållare för text 8"/>
          <p:cNvSpPr>
            <a:spLocks noGrp="1"/>
          </p:cNvSpPr>
          <p:nvPr>
            <p:ph type="body" sz="quarter" idx="13" hasCustomPrompt="1"/>
          </p:nvPr>
        </p:nvSpPr>
        <p:spPr>
          <a:xfrm>
            <a:off x="617565" y="5486400"/>
            <a:ext cx="5311635" cy="550863"/>
          </a:xfrm>
        </p:spPr>
        <p:txBody>
          <a:bodyPr anchor="b"/>
          <a:lstStyle>
            <a:lvl1pPr marL="0" indent="0" algn="r">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sv-SE" dirty="0"/>
              <a:t>Bildtext/källa</a:t>
            </a:r>
          </a:p>
        </p:txBody>
      </p:sp>
      <p:sp>
        <p:nvSpPr>
          <p:cNvPr id="2" name="Platshållare för datum 1"/>
          <p:cNvSpPr>
            <a:spLocks noGrp="1"/>
          </p:cNvSpPr>
          <p:nvPr>
            <p:ph type="dt" sz="half" idx="14"/>
          </p:nvPr>
        </p:nvSpPr>
        <p:spPr/>
        <p:txBody>
          <a:bodyPr/>
          <a:lstStyle/>
          <a:p>
            <a:fld id="{977A0106-448D-4074-8D09-F6351A6A1C03}" type="datetime1">
              <a:rPr lang="sv-SE" smtClean="0"/>
              <a:t>2020-11-29</a:t>
            </a:fld>
            <a:endParaRPr lang="sv-SE" dirty="0"/>
          </a:p>
        </p:txBody>
      </p:sp>
      <p:sp>
        <p:nvSpPr>
          <p:cNvPr id="10" name="Platshållare för sidfot 9"/>
          <p:cNvSpPr>
            <a:spLocks noGrp="1"/>
          </p:cNvSpPr>
          <p:nvPr>
            <p:ph type="ftr" sz="quarter" idx="15"/>
          </p:nvPr>
        </p:nvSpPr>
        <p:spPr/>
        <p:txBody>
          <a:bodyPr/>
          <a:lstStyle/>
          <a:p>
            <a:r>
              <a:rPr lang="sv-SE"/>
              <a:t>Arbetsmarknadsdepartementet</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2482A944-DD52-4C16-B324-50AE1F137B0E}"/>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39493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22799" y="1908063"/>
            <a:ext cx="5306401" cy="4129200"/>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Rubrik 7"/>
          <p:cNvSpPr>
            <a:spLocks noGrp="1"/>
          </p:cNvSpPr>
          <p:nvPr>
            <p:ph type="title"/>
          </p:nvPr>
        </p:nvSpPr>
        <p:spPr/>
        <p:txBody>
          <a:bodyPr/>
          <a:lstStyle/>
          <a:p>
            <a:r>
              <a:rPr lang="sv-SE"/>
              <a:t>Klicka här för att ändra mall för rubrikformat</a:t>
            </a:r>
          </a:p>
        </p:txBody>
      </p:sp>
      <p:sp>
        <p:nvSpPr>
          <p:cNvPr id="2" name="Platshållare för datum 1"/>
          <p:cNvSpPr>
            <a:spLocks noGrp="1"/>
          </p:cNvSpPr>
          <p:nvPr>
            <p:ph type="dt" sz="half" idx="10"/>
          </p:nvPr>
        </p:nvSpPr>
        <p:spPr/>
        <p:txBody>
          <a:bodyPr/>
          <a:lstStyle/>
          <a:p>
            <a:fld id="{3B4DA5FC-2B4E-4F40-B466-24D3BD765199}" type="datetime1">
              <a:rPr lang="sv-SE" smtClean="0"/>
              <a:t>2020-11-29</a:t>
            </a:fld>
            <a:endParaRPr lang="sv-SE" dirty="0"/>
          </a:p>
        </p:txBody>
      </p:sp>
      <p:sp>
        <p:nvSpPr>
          <p:cNvPr id="9" name="Platshållare för sidfot 8"/>
          <p:cNvSpPr>
            <a:spLocks noGrp="1"/>
          </p:cNvSpPr>
          <p:nvPr>
            <p:ph type="ftr" sz="quarter" idx="11"/>
          </p:nvPr>
        </p:nvSpPr>
        <p:spPr/>
        <p:txBody>
          <a:bodyPr/>
          <a:lstStyle/>
          <a:p>
            <a:r>
              <a:rPr lang="sv-SE"/>
              <a:t>Arbetsmarknadsdepartementet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F5F5D90B-30CB-4BD5-906A-FDFCF8426C66}"/>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132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Rubrikbild blå">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04154"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99460"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Rektangel 9"/>
          <p:cNvSpPr/>
          <p:nvPr/>
        </p:nvSpPr>
        <p:spPr>
          <a:xfrm>
            <a:off x="622800"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2020-11-29</a:t>
            </a:fld>
            <a:endParaRPr lang="sv-SE" dirty="0"/>
          </a:p>
        </p:txBody>
      </p:sp>
      <p:sp>
        <p:nvSpPr>
          <p:cNvPr id="5" name="Platshållare för sidfot 4"/>
          <p:cNvSpPr>
            <a:spLocks noGrp="1"/>
          </p:cNvSpPr>
          <p:nvPr>
            <p:ph type="ftr" sz="quarter" idx="11"/>
          </p:nvPr>
        </p:nvSpPr>
        <p:spPr/>
        <p:txBody>
          <a:bodyPr/>
          <a:lstStyle/>
          <a:p>
            <a:r>
              <a:rPr lang="sv-SE"/>
              <a:t>Arbetsmarknadsdepartementet</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22CCCB06-0B91-4C8B-97C1-E6A0C0CC4800}"/>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RK Logga VIT">
            <a:extLst>
              <a:ext uri="{FF2B5EF4-FFF2-40B4-BE49-F238E27FC236}">
                <a16:creationId xmlns:a16="http://schemas.microsoft.com/office/drawing/2014/main" id="{2260D6D9-E11C-43D6-86FA-F43421DDDE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26501" y="6159720"/>
            <a:ext cx="1745153" cy="503641"/>
          </a:xfrm>
          <a:prstGeom prst="rect">
            <a:avLst/>
          </a:prstGeom>
        </p:spPr>
      </p:pic>
    </p:spTree>
    <p:extLst>
      <p:ext uri="{BB962C8B-B14F-4D97-AF65-F5344CB8AC3E}">
        <p14:creationId xmlns:p14="http://schemas.microsoft.com/office/powerpoint/2010/main" val="3846636972"/>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Avsnittsrubrik blå">
    <p:bg>
      <p:bgPr>
        <a:solidFill>
          <a:schemeClr val="accent1"/>
        </a:solidFill>
        <a:effectLst/>
      </p:bgPr>
    </p:bg>
    <p:spTree>
      <p:nvGrpSpPr>
        <p:cNvPr id="1" name=""/>
        <p:cNvGrpSpPr/>
        <p:nvPr/>
      </p:nvGrpSpPr>
      <p:grpSpPr>
        <a:xfrm>
          <a:off x="0" y="0"/>
          <a:ext cx="0" cy="0"/>
          <a:chOff x="0" y="0"/>
          <a:chExt cx="0" cy="0"/>
        </a:xfrm>
      </p:grpSpPr>
      <p:sp>
        <p:nvSpPr>
          <p:cNvPr id="7" name="Platshållare för datum 6"/>
          <p:cNvSpPr>
            <a:spLocks noGrp="1"/>
          </p:cNvSpPr>
          <p:nvPr>
            <p:ph type="dt" sz="half" idx="10"/>
          </p:nvPr>
        </p:nvSpPr>
        <p:spPr/>
        <p:txBody>
          <a:bodyPr/>
          <a:lstStyle/>
          <a:p>
            <a:fld id="{376F0C50-572B-47DC-A58B-CDFE5A030283}" type="datetime1">
              <a:rPr lang="sv-SE" smtClean="0"/>
              <a:t>2020-11-29</a:t>
            </a:fld>
            <a:endParaRPr lang="sv-SE" dirty="0"/>
          </a:p>
        </p:txBody>
      </p:sp>
      <p:sp>
        <p:nvSpPr>
          <p:cNvPr id="8" name="Platshållare för sidfot 7"/>
          <p:cNvSpPr>
            <a:spLocks noGrp="1"/>
          </p:cNvSpPr>
          <p:nvPr>
            <p:ph type="ftr" sz="quarter" idx="11"/>
          </p:nvPr>
        </p:nvSpPr>
        <p:spPr/>
        <p:txBody>
          <a:bodyPr/>
          <a:lstStyle/>
          <a:p>
            <a:r>
              <a:rPr lang="sv-SE"/>
              <a:t>Arbetsmarknadsdepartementet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13"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14"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ektangel 1" descr="TagShape">
            <a:extLst>
              <a:ext uri="{FF2B5EF4-FFF2-40B4-BE49-F238E27FC236}">
                <a16:creationId xmlns:a16="http://schemas.microsoft.com/office/drawing/2014/main" id="{BCCCB5E0-B54C-485E-91F6-EFF5D6AE0CE8}"/>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RK Logga VIT">
            <a:extLst>
              <a:ext uri="{FF2B5EF4-FFF2-40B4-BE49-F238E27FC236}">
                <a16:creationId xmlns:a16="http://schemas.microsoft.com/office/drawing/2014/main" id="{FD1CFD7E-551B-49DE-BF02-17687326FE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22800" y="6160947"/>
            <a:ext cx="1745153" cy="503641"/>
          </a:xfrm>
          <a:prstGeom prst="rect">
            <a:avLst/>
          </a:prstGeom>
        </p:spPr>
      </p:pic>
    </p:spTree>
    <p:extLst>
      <p:ext uri="{BB962C8B-B14F-4D97-AF65-F5344CB8AC3E}">
        <p14:creationId xmlns:p14="http://schemas.microsoft.com/office/powerpoint/2010/main" val="129653005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Omslag blå">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7200" tIns="223200" rIns="121917" bIns="60958" rtlCol="0" anchor="ctr">
            <a:noAutofit/>
          </a:bodyPr>
          <a:lstStyle/>
          <a:p>
            <a:pPr algn="ctr"/>
            <a:endParaRPr lang="sv-SE" dirty="0"/>
          </a:p>
        </p:txBody>
      </p:sp>
      <p:sp>
        <p:nvSpPr>
          <p:cNvPr id="3" name="Platshållare för datum 2"/>
          <p:cNvSpPr>
            <a:spLocks noGrp="1"/>
          </p:cNvSpPr>
          <p:nvPr>
            <p:ph type="dt" sz="half" idx="10"/>
          </p:nvPr>
        </p:nvSpPr>
        <p:spPr/>
        <p:txBody>
          <a:bodyPr/>
          <a:lstStyle/>
          <a:p>
            <a:fld id="{10E4BA93-5507-47D4-BA73-9510C4CFB7E1}" type="datetime1">
              <a:rPr lang="sv-SE" smtClean="0"/>
              <a:t>2020-11-29</a:t>
            </a:fld>
            <a:endParaRPr lang="sv-SE" dirty="0"/>
          </a:p>
        </p:txBody>
      </p:sp>
      <p:sp>
        <p:nvSpPr>
          <p:cNvPr id="4" name="Platshållare för sidfot 3"/>
          <p:cNvSpPr>
            <a:spLocks noGrp="1"/>
          </p:cNvSpPr>
          <p:nvPr>
            <p:ph type="ftr" sz="quarter" idx="11"/>
          </p:nvPr>
        </p:nvSpPr>
        <p:spPr/>
        <p:txBody>
          <a:bodyPr/>
          <a:lstStyle/>
          <a:p>
            <a:r>
              <a:rPr lang="sv-SE"/>
              <a:t>Arbetsmarknadsdepartementet</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sp>
        <p:nvSpPr>
          <p:cNvPr id="6" name="Rektangel 5" descr="TagShape">
            <a:extLst>
              <a:ext uri="{FF2B5EF4-FFF2-40B4-BE49-F238E27FC236}">
                <a16:creationId xmlns:a16="http://schemas.microsoft.com/office/drawing/2014/main" id="{AFE9C501-335D-4F01-9310-7D558A0EAF77}"/>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RK Logga VIT">
            <a:extLst>
              <a:ext uri="{FF2B5EF4-FFF2-40B4-BE49-F238E27FC236}">
                <a16:creationId xmlns:a16="http://schemas.microsoft.com/office/drawing/2014/main" id="{EBA3D8E8-4A13-43E6-B61D-AC257366B78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26501" y="6159720"/>
            <a:ext cx="1745153" cy="503641"/>
          </a:xfrm>
          <a:prstGeom prst="rect">
            <a:avLst/>
          </a:prstGeom>
        </p:spPr>
      </p:pic>
    </p:spTree>
    <p:extLst>
      <p:ext uri="{BB962C8B-B14F-4D97-AF65-F5344CB8AC3E}">
        <p14:creationId xmlns:p14="http://schemas.microsoft.com/office/powerpoint/2010/main" val="507300707"/>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Omslag grå">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3" name="Platshållare för datum 2"/>
          <p:cNvSpPr>
            <a:spLocks noGrp="1"/>
          </p:cNvSpPr>
          <p:nvPr>
            <p:ph type="dt" sz="half" idx="10"/>
          </p:nvPr>
        </p:nvSpPr>
        <p:spPr/>
        <p:txBody>
          <a:bodyPr/>
          <a:lstStyle/>
          <a:p>
            <a:fld id="{9EF5BD43-795F-4C50-AF45-3CB157E8B4A8}" type="datetime1">
              <a:rPr lang="sv-SE" smtClean="0"/>
              <a:t>2020-11-29</a:t>
            </a:fld>
            <a:endParaRPr lang="sv-SE" dirty="0"/>
          </a:p>
        </p:txBody>
      </p:sp>
      <p:sp>
        <p:nvSpPr>
          <p:cNvPr id="4" name="Platshållare för sidfot 3"/>
          <p:cNvSpPr>
            <a:spLocks noGrp="1"/>
          </p:cNvSpPr>
          <p:nvPr>
            <p:ph type="ftr" sz="quarter" idx="11"/>
          </p:nvPr>
        </p:nvSpPr>
        <p:spPr/>
        <p:txBody>
          <a:bodyPr/>
          <a:lstStyle/>
          <a:p>
            <a:r>
              <a:rPr lang="sv-SE"/>
              <a:t>Arbetsmarknadsdepartementet</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sp>
        <p:nvSpPr>
          <p:cNvPr id="6" name="Rektangel 5" descr="TagShape">
            <a:extLst>
              <a:ext uri="{FF2B5EF4-FFF2-40B4-BE49-F238E27FC236}">
                <a16:creationId xmlns:a16="http://schemas.microsoft.com/office/drawing/2014/main" id="{C6322FEC-2005-4FEB-AFC0-F3E202DFCC03}"/>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RK Logga VIT">
            <a:extLst>
              <a:ext uri="{FF2B5EF4-FFF2-40B4-BE49-F238E27FC236}">
                <a16:creationId xmlns:a16="http://schemas.microsoft.com/office/drawing/2014/main" id="{95EAFA7C-8751-4C57-8B51-4E41D45CCAB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26501" y="6159720"/>
            <a:ext cx="1745153" cy="503641"/>
          </a:xfrm>
          <a:prstGeom prst="rect">
            <a:avLst/>
          </a:prstGeom>
        </p:spPr>
      </p:pic>
    </p:spTree>
    <p:extLst>
      <p:ext uri="{BB962C8B-B14F-4D97-AF65-F5344CB8AC3E}">
        <p14:creationId xmlns:p14="http://schemas.microsoft.com/office/powerpoint/2010/main" val="130150728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Omslag med utfallande bild">
    <p:bg>
      <p:bgPr>
        <a:solidFill>
          <a:schemeClr val="accent1"/>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4" hasCustomPrompt="1"/>
          </p:nvPr>
        </p:nvSpPr>
        <p:spPr>
          <a:xfrm>
            <a:off x="1" y="0"/>
            <a:ext cx="12192000" cy="6858000"/>
          </a:xfrm>
        </p:spPr>
        <p:txBody>
          <a:bodyPr/>
          <a:lstStyle>
            <a:lvl1pPr marL="0" indent="0">
              <a:buNone/>
              <a:defRPr/>
            </a:lvl1pPr>
          </a:lstStyle>
          <a:p>
            <a:r>
              <a:rPr lang="sv-SE" dirty="0"/>
              <a:t> </a:t>
            </a:r>
          </a:p>
        </p:txBody>
      </p:sp>
      <p:sp>
        <p:nvSpPr>
          <p:cNvPr id="2" name="Rubrik 1"/>
          <p:cNvSpPr>
            <a:spLocks noGrp="1"/>
          </p:cNvSpPr>
          <p:nvPr>
            <p:ph type="ctrTitle" hasCustomPrompt="1"/>
          </p:nvPr>
        </p:nvSpPr>
        <p:spPr>
          <a:xfrm>
            <a:off x="623311" y="548807"/>
            <a:ext cx="10943791" cy="5473875"/>
          </a:xfrm>
          <a:ln w="19050">
            <a:solidFill>
              <a:schemeClr val="bg1"/>
            </a:solidFill>
          </a:ln>
        </p:spPr>
        <p:txBody>
          <a:bodyPr lIns="374400" tIns="223200" rIns="180000" anchor="t">
            <a:noAutofit/>
          </a:bodyPr>
          <a:lstStyle>
            <a:lvl1pPr algn="l">
              <a:defRPr sz="6400" baseline="0">
                <a:solidFill>
                  <a:schemeClr val="bg1"/>
                </a:solidFill>
              </a:defRPr>
            </a:lvl1pPr>
          </a:lstStyle>
          <a:p>
            <a:r>
              <a:rPr lang="sv-SE" dirty="0"/>
              <a:t>Klicka för att infoga text</a:t>
            </a:r>
          </a:p>
        </p:txBody>
      </p:sp>
      <p:sp>
        <p:nvSpPr>
          <p:cNvPr id="3" name="Platshållare för datum 2"/>
          <p:cNvSpPr>
            <a:spLocks noGrp="1"/>
          </p:cNvSpPr>
          <p:nvPr>
            <p:ph type="dt" sz="half" idx="15"/>
          </p:nvPr>
        </p:nvSpPr>
        <p:spPr/>
        <p:txBody>
          <a:bodyPr/>
          <a:lstStyle>
            <a:lvl1pPr>
              <a:defRPr>
                <a:solidFill>
                  <a:schemeClr val="bg1"/>
                </a:solidFill>
              </a:defRPr>
            </a:lvl1pPr>
          </a:lstStyle>
          <a:p>
            <a:fld id="{C20CC14C-A365-460A-878B-7590651A3474}" type="datetime1">
              <a:rPr lang="sv-SE" smtClean="0"/>
              <a:t>2020-11-29</a:t>
            </a:fld>
            <a:endParaRPr lang="sv-SE" dirty="0"/>
          </a:p>
        </p:txBody>
      </p:sp>
      <p:sp>
        <p:nvSpPr>
          <p:cNvPr id="5" name="Platshållare för sidfot 4"/>
          <p:cNvSpPr>
            <a:spLocks noGrp="1"/>
          </p:cNvSpPr>
          <p:nvPr>
            <p:ph type="ftr" sz="quarter" idx="16"/>
          </p:nvPr>
        </p:nvSpPr>
        <p:spPr/>
        <p:txBody>
          <a:bodyPr/>
          <a:lstStyle>
            <a:lvl1pPr>
              <a:defRPr>
                <a:solidFill>
                  <a:schemeClr val="bg1"/>
                </a:solidFill>
              </a:defRPr>
            </a:lvl1pPr>
          </a:lstStyle>
          <a:p>
            <a:r>
              <a:rPr lang="sv-SE"/>
              <a:t>Arbetsmarknadsdepartementet</a:t>
            </a:r>
            <a:endParaRPr lang="sv-SE" dirty="0"/>
          </a:p>
        </p:txBody>
      </p:sp>
      <p:sp>
        <p:nvSpPr>
          <p:cNvPr id="9" name="Platshållare för bildnummer 8"/>
          <p:cNvSpPr>
            <a:spLocks noGrp="1"/>
          </p:cNvSpPr>
          <p:nvPr>
            <p:ph type="sldNum" sz="quarter" idx="17"/>
          </p:nvPr>
        </p:nvSpPr>
        <p:spPr/>
        <p:txBody>
          <a:bodyPr/>
          <a:lstStyle>
            <a:lvl1pPr>
              <a:defRPr>
                <a:solidFill>
                  <a:schemeClr val="bg1"/>
                </a:solidFill>
              </a:defRPr>
            </a:lvl1p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A30D096A-1CBD-4887-9BC4-80D42C7DE1E7}"/>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RK Logga VIT">
            <a:extLst>
              <a:ext uri="{FF2B5EF4-FFF2-40B4-BE49-F238E27FC236}">
                <a16:creationId xmlns:a16="http://schemas.microsoft.com/office/drawing/2014/main" id="{A9E0485D-022E-4A3B-94B7-3F776B526C6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26501" y="6159720"/>
            <a:ext cx="1745153" cy="503641"/>
          </a:xfrm>
          <a:prstGeom prst="rect">
            <a:avLst/>
          </a:prstGeom>
        </p:spPr>
      </p:pic>
    </p:spTree>
    <p:extLst>
      <p:ext uri="{BB962C8B-B14F-4D97-AF65-F5344CB8AC3E}">
        <p14:creationId xmlns:p14="http://schemas.microsoft.com/office/powerpoint/2010/main" val="37937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36D6A2A-02DE-4847-B7B8-1A98A1069B72}" type="datetimeFigureOut">
              <a:rPr lang="sv-SE" smtClean="0"/>
              <a:t>2020-11-29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10895729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baseline="0"/>
            </a:lvl1pPr>
          </a:lstStyle>
          <a:p>
            <a:endParaRPr lang="sv-SE" dirty="0"/>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dirty="0"/>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7359" y="139780"/>
            <a:ext cx="2043432" cy="1289771"/>
          </a:xfrm>
          <a:prstGeom prst="rect">
            <a:avLst/>
          </a:prstGeom>
        </p:spPr>
      </p:pic>
      <p:pic>
        <p:nvPicPr>
          <p:cNvPr id="21" name="Bildobjekt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995" y="6173103"/>
            <a:ext cx="11412000" cy="451725"/>
          </a:xfrm>
          <a:prstGeom prst="rect">
            <a:avLst/>
          </a:prstGeom>
        </p:spPr>
      </p:pic>
    </p:spTree>
    <p:extLst>
      <p:ext uri="{BB962C8B-B14F-4D97-AF65-F5344CB8AC3E}">
        <p14:creationId xmlns:p14="http://schemas.microsoft.com/office/powerpoint/2010/main" val="35052779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838200" y="1825625"/>
            <a:ext cx="10515600" cy="375749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24" name="Bildobjekt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995" y="6173103"/>
            <a:ext cx="11412000" cy="451725"/>
          </a:xfrm>
          <a:prstGeom prst="rect">
            <a:avLst/>
          </a:prstGeom>
        </p:spPr>
      </p:pic>
    </p:spTree>
    <p:extLst>
      <p:ext uri="{BB962C8B-B14F-4D97-AF65-F5344CB8AC3E}">
        <p14:creationId xmlns:p14="http://schemas.microsoft.com/office/powerpoint/2010/main" val="3112835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628D964C-7168-4526-9B3D-CED5E359F26F}"/>
              </a:ext>
            </a:extLst>
          </p:cNvPr>
          <p:cNvSpPr>
            <a:spLocks noGrp="1"/>
          </p:cNvSpPr>
          <p:nvPr>
            <p:ph type="title" hasCustomPrompt="1"/>
          </p:nvPr>
        </p:nvSpPr>
        <p:spPr>
          <a:xfrm>
            <a:off x="1084731" y="3775740"/>
            <a:ext cx="6857108" cy="716081"/>
          </a:xfrm>
        </p:spPr>
        <p:txBody>
          <a:bodyPr anchor="b">
            <a:noAutofit/>
          </a:bodyPr>
          <a:lstStyle>
            <a:lvl1pPr>
              <a:defRPr sz="4200">
                <a:solidFill>
                  <a:schemeClr val="tx1"/>
                </a:solidFill>
              </a:defRPr>
            </a:lvl1pPr>
          </a:lstStyle>
          <a:p>
            <a:pPr lvl="0"/>
            <a:r>
              <a:rPr lang="sv-SE" dirty="0"/>
              <a:t>Klicka här och skriv rubrik</a:t>
            </a:r>
          </a:p>
        </p:txBody>
      </p:sp>
      <p:pic>
        <p:nvPicPr>
          <p:cNvPr id="6" name="Bild 5">
            <a:extLst>
              <a:ext uri="{FF2B5EF4-FFF2-40B4-BE49-F238E27FC236}">
                <a16:creationId xmlns:a16="http://schemas.microsoft.com/office/drawing/2014/main" id="{CB91C0C8-5AB1-4CF5-A714-D19FCBA3B7C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84931" y="270001"/>
            <a:ext cx="1513069" cy="540000"/>
          </a:xfrm>
          <a:prstGeom prst="rect">
            <a:avLst/>
          </a:prstGeom>
        </p:spPr>
      </p:pic>
      <p:sp>
        <p:nvSpPr>
          <p:cNvPr id="8" name="Platshållare för text 5">
            <a:extLst>
              <a:ext uri="{FF2B5EF4-FFF2-40B4-BE49-F238E27FC236}">
                <a16:creationId xmlns:a16="http://schemas.microsoft.com/office/drawing/2014/main" id="{500F0F53-0279-4867-B03C-E82CBFA9B35C}"/>
              </a:ext>
            </a:extLst>
          </p:cNvPr>
          <p:cNvSpPr>
            <a:spLocks noGrp="1"/>
          </p:cNvSpPr>
          <p:nvPr>
            <p:ph type="body" sz="quarter" idx="16" hasCustomPrompt="1"/>
          </p:nvPr>
        </p:nvSpPr>
        <p:spPr>
          <a:xfrm>
            <a:off x="1079884" y="4519289"/>
            <a:ext cx="6857108" cy="471488"/>
          </a:xfrm>
          <a:prstGeom prst="rect">
            <a:avLst/>
          </a:prstGeom>
        </p:spPr>
        <p:txBody>
          <a:bodyPr>
            <a:noAutofit/>
          </a:bodyPr>
          <a:lstStyle>
            <a:lvl1pPr marL="0" indent="0">
              <a:lnSpc>
                <a:spcPct val="100000"/>
              </a:lnSpc>
              <a:buNone/>
              <a:defRPr sz="2200" b="1"/>
            </a:lvl1pPr>
            <a:lvl2pPr>
              <a:defRPr/>
            </a:lvl2pPr>
            <a:lvl3pPr>
              <a:defRPr/>
            </a:lvl3pPr>
          </a:lstStyle>
          <a:p>
            <a:pPr lvl="0"/>
            <a:r>
              <a:rPr lang="sv-SE" dirty="0"/>
              <a:t>Underrubrik 22 pkt</a:t>
            </a:r>
          </a:p>
        </p:txBody>
      </p:sp>
      <p:sp>
        <p:nvSpPr>
          <p:cNvPr id="9" name="Platshållare för text 3">
            <a:extLst>
              <a:ext uri="{FF2B5EF4-FFF2-40B4-BE49-F238E27FC236}">
                <a16:creationId xmlns:a16="http://schemas.microsoft.com/office/drawing/2014/main" id="{CC6BFE30-D541-404A-B45A-65E536422776}"/>
              </a:ext>
            </a:extLst>
          </p:cNvPr>
          <p:cNvSpPr>
            <a:spLocks noGrp="1"/>
          </p:cNvSpPr>
          <p:nvPr>
            <p:ph type="body" sz="quarter" idx="17" hasCustomPrompt="1"/>
          </p:nvPr>
        </p:nvSpPr>
        <p:spPr>
          <a:xfrm>
            <a:off x="1079884" y="4966342"/>
            <a:ext cx="6857108" cy="255891"/>
          </a:xfrm>
          <a:prstGeom prst="rect">
            <a:avLst/>
          </a:prstGeom>
        </p:spPr>
        <p:txBody>
          <a:bodyPr>
            <a:noAutofit/>
          </a:bodyPr>
          <a:lstStyle>
            <a:lvl1pPr marL="0" indent="0">
              <a:buNone/>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DATUM ELLER ANNAN INFO</a:t>
            </a:r>
            <a:endParaRPr lang="en-GB" dirty="0"/>
          </a:p>
        </p:txBody>
      </p:sp>
    </p:spTree>
    <p:extLst>
      <p:ext uri="{BB962C8B-B14F-4D97-AF65-F5344CB8AC3E}">
        <p14:creationId xmlns:p14="http://schemas.microsoft.com/office/powerpoint/2010/main" val="153363550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ledande 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634C53-BB76-4974-BE2E-F6A4B8807B7F}"/>
              </a:ext>
            </a:extLst>
          </p:cNvPr>
          <p:cNvSpPr>
            <a:spLocks noGrp="1"/>
          </p:cNvSpPr>
          <p:nvPr>
            <p:ph type="title" hasCustomPrompt="1"/>
          </p:nvPr>
        </p:nvSpPr>
        <p:spPr>
          <a:xfrm>
            <a:off x="2881313" y="1622858"/>
            <a:ext cx="5832000" cy="524597"/>
          </a:xfrm>
        </p:spPr>
        <p:txBody>
          <a:bodyPr anchor="t">
            <a:noAutofit/>
          </a:bodyPr>
          <a:lstStyle>
            <a:lvl1pPr>
              <a:defRPr>
                <a:solidFill>
                  <a:schemeClr val="bg1"/>
                </a:solidFill>
              </a:defRPr>
            </a:lvl1pPr>
          </a:lstStyle>
          <a:p>
            <a:pPr lvl="0"/>
            <a:r>
              <a:rPr lang="sv-SE"/>
              <a:t>Klicka här och skriv rubrik</a:t>
            </a:r>
          </a:p>
        </p:txBody>
      </p:sp>
      <p:sp>
        <p:nvSpPr>
          <p:cNvPr id="5" name="Platshållare för text 4">
            <a:extLst>
              <a:ext uri="{FF2B5EF4-FFF2-40B4-BE49-F238E27FC236}">
                <a16:creationId xmlns:a16="http://schemas.microsoft.com/office/drawing/2014/main" id="{6660C6D5-A415-43E3-87CE-9CD94CE5122E}"/>
              </a:ext>
            </a:extLst>
          </p:cNvPr>
          <p:cNvSpPr>
            <a:spLocks noGrp="1"/>
          </p:cNvSpPr>
          <p:nvPr>
            <p:ph type="body" sz="quarter" idx="11"/>
          </p:nvPr>
        </p:nvSpPr>
        <p:spPr>
          <a:xfrm>
            <a:off x="2881313" y="2438401"/>
            <a:ext cx="5832475" cy="3546763"/>
          </a:xfrm>
          <a:prstGeom prst="rect">
            <a:avLst/>
          </a:prstGeom>
        </p:spPr>
        <p:txBody>
          <a:bodyPr>
            <a:noAutofit/>
          </a:bodyPr>
          <a:lstStyle>
            <a:lvl1pPr marL="0" indent="0">
              <a:buFont typeface="Arial" panose="020B0604020202020204" pitchFamily="34" charset="0"/>
              <a:buNone/>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106073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ehåll (al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07E56-F3E1-45CE-BD1E-53B4729A5B15}"/>
              </a:ext>
            </a:extLst>
          </p:cNvPr>
          <p:cNvSpPr>
            <a:spLocks noGrp="1"/>
          </p:cNvSpPr>
          <p:nvPr>
            <p:ph type="title" hasCustomPrompt="1"/>
          </p:nvPr>
        </p:nvSpPr>
        <p:spPr>
          <a:xfrm>
            <a:off x="1080000" y="1484313"/>
            <a:ext cx="6234971" cy="539750"/>
          </a:xfrm>
        </p:spPr>
        <p:txBody>
          <a:bodyPr anchor="t">
            <a:noAutofit/>
          </a:bodyPr>
          <a:lstStyle>
            <a:lvl1pPr>
              <a:defRPr sz="3200">
                <a:solidFill>
                  <a:schemeClr val="tx1"/>
                </a:solidFill>
              </a:defRPr>
            </a:lvl1pPr>
          </a:lstStyle>
          <a:p>
            <a:r>
              <a:rPr lang="sv-SE"/>
              <a:t>Klicka här och skriv rubrik</a:t>
            </a:r>
            <a:endParaRPr lang="en-GB"/>
          </a:p>
        </p:txBody>
      </p:sp>
      <p:sp>
        <p:nvSpPr>
          <p:cNvPr id="4" name="Platshållare för text 3">
            <a:extLst>
              <a:ext uri="{FF2B5EF4-FFF2-40B4-BE49-F238E27FC236}">
                <a16:creationId xmlns:a16="http://schemas.microsoft.com/office/drawing/2014/main" id="{7D1235A2-69BE-4C8D-BB43-628B64DB7252}"/>
              </a:ext>
            </a:extLst>
          </p:cNvPr>
          <p:cNvSpPr>
            <a:spLocks noGrp="1"/>
          </p:cNvSpPr>
          <p:nvPr>
            <p:ph type="body" sz="quarter" idx="10"/>
          </p:nvPr>
        </p:nvSpPr>
        <p:spPr>
          <a:xfrm>
            <a:off x="1080000" y="2304000"/>
            <a:ext cx="6234971" cy="3850955"/>
          </a:xfrm>
          <a:prstGeom prst="rect">
            <a:avLst/>
          </a:prstGeom>
        </p:spPr>
        <p:txBody>
          <a:bodyPr vert="horz" lIns="0" tIns="0" rIns="0" bIns="0" rtlCol="0">
            <a:noAutofit/>
          </a:bodyPr>
          <a:lstStyle>
            <a:lvl1pPr>
              <a:defRPr lang="sv-SE" dirty="0" smtClean="0"/>
            </a:lvl1pPr>
            <a:lvl2pPr>
              <a:defRPr lang="sv-SE" dirty="0"/>
            </a:lvl2pPr>
            <a:lvl3pPr>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36471460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ehåll (al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07E56-F3E1-45CE-BD1E-53B4729A5B15}"/>
              </a:ext>
            </a:extLst>
          </p:cNvPr>
          <p:cNvSpPr>
            <a:spLocks noGrp="1"/>
          </p:cNvSpPr>
          <p:nvPr>
            <p:ph type="title" hasCustomPrompt="1"/>
          </p:nvPr>
        </p:nvSpPr>
        <p:spPr>
          <a:xfrm>
            <a:off x="1079500" y="1484313"/>
            <a:ext cx="6234971" cy="539750"/>
          </a:xfrm>
        </p:spPr>
        <p:txBody>
          <a:bodyPr anchor="t">
            <a:noAutofit/>
          </a:bodyPr>
          <a:lstStyle>
            <a:lvl1pPr>
              <a:defRPr sz="3200">
                <a:solidFill>
                  <a:schemeClr val="bg1"/>
                </a:solidFill>
              </a:defRPr>
            </a:lvl1pPr>
          </a:lstStyle>
          <a:p>
            <a:r>
              <a:rPr lang="sv-SE"/>
              <a:t>Klicka här och skriv rubrik</a:t>
            </a:r>
            <a:endParaRPr lang="en-GB"/>
          </a:p>
        </p:txBody>
      </p:sp>
      <p:sp>
        <p:nvSpPr>
          <p:cNvPr id="4" name="Platshållare för text 3">
            <a:extLst>
              <a:ext uri="{FF2B5EF4-FFF2-40B4-BE49-F238E27FC236}">
                <a16:creationId xmlns:a16="http://schemas.microsoft.com/office/drawing/2014/main" id="{7D1235A2-69BE-4C8D-BB43-628B64DB7252}"/>
              </a:ext>
            </a:extLst>
          </p:cNvPr>
          <p:cNvSpPr>
            <a:spLocks noGrp="1"/>
          </p:cNvSpPr>
          <p:nvPr>
            <p:ph type="body" sz="quarter" idx="10"/>
          </p:nvPr>
        </p:nvSpPr>
        <p:spPr>
          <a:xfrm>
            <a:off x="1079500" y="2304000"/>
            <a:ext cx="6234971" cy="3841106"/>
          </a:xfrm>
          <a:prstGeom prst="rect">
            <a:avLst/>
          </a:prstGeom>
        </p:spPr>
        <p:txBody>
          <a:bodyPr vert="horz" lIns="0" tIns="0" rIns="0" bIns="0" rtlCol="0">
            <a:noAutofit/>
          </a:bodyPr>
          <a:lstStyle>
            <a:lvl1pPr>
              <a:buClr>
                <a:schemeClr val="bg1"/>
              </a:buClr>
              <a:defRPr lang="sv-SE" dirty="0" smtClean="0">
                <a:solidFill>
                  <a:schemeClr val="bg1"/>
                </a:solidFill>
              </a:defRPr>
            </a:lvl1pPr>
            <a:lvl2pPr>
              <a:buClr>
                <a:schemeClr val="bg1"/>
              </a:buClr>
              <a:defRPr lang="sv-SE" dirty="0" smtClean="0">
                <a:solidFill>
                  <a:schemeClr val="bg1"/>
                </a:solidFill>
              </a:defRPr>
            </a:lvl2pPr>
            <a:lvl3pPr>
              <a:defRPr lang="sv-SE" dirty="0" smtClean="0">
                <a:solidFill>
                  <a:schemeClr val="bg1"/>
                </a:solidFill>
              </a:defRPr>
            </a:lvl3pPr>
            <a:lvl4pPr>
              <a:defRPr lang="sv-SE" dirty="0" smtClean="0">
                <a:solidFill>
                  <a:schemeClr val="bg1"/>
                </a:solidFill>
              </a:defRPr>
            </a:lvl4pPr>
            <a:lvl5pPr>
              <a:defRPr lang="sv-SE" dirty="0">
                <a:solidFill>
                  <a:schemeClr val="bg1"/>
                </a:solidFill>
              </a:defRPr>
            </a:lvl5pPr>
          </a:lstStyle>
          <a:p>
            <a:pPr marL="266400" lvl="0" indent="-266400"/>
            <a:r>
              <a:rPr lang="sv-SE"/>
              <a:t>Klicka här för att ändra format på bakgrundstexten</a:t>
            </a:r>
          </a:p>
          <a:p>
            <a:pPr marL="266400" lvl="1" indent="-266400"/>
            <a:r>
              <a:rPr lang="sv-SE"/>
              <a:t>Nivå två</a:t>
            </a:r>
          </a:p>
          <a:p>
            <a:pPr marL="266400" lvl="2" indent="-266400"/>
            <a:r>
              <a:rPr lang="sv-SE"/>
              <a:t>Nivå tre</a:t>
            </a:r>
          </a:p>
          <a:p>
            <a:pPr marL="266400" lvl="3" indent="-266400"/>
            <a:r>
              <a:rPr lang="sv-SE"/>
              <a:t>Nivå fyra</a:t>
            </a:r>
          </a:p>
          <a:p>
            <a:pPr marL="266400" lvl="4" indent="-266400"/>
            <a:r>
              <a:rPr lang="sv-SE"/>
              <a:t>Nivå fem</a:t>
            </a:r>
          </a:p>
        </p:txBody>
      </p:sp>
    </p:spTree>
    <p:extLst>
      <p:ext uri="{BB962C8B-B14F-4D97-AF65-F5344CB8AC3E}">
        <p14:creationId xmlns:p14="http://schemas.microsoft.com/office/powerpoint/2010/main" val="3416050760"/>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öreläsare 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6F6BBC2-B17E-42B6-ACFF-E5DB25F0EA69}"/>
              </a:ext>
            </a:extLst>
          </p:cNvPr>
          <p:cNvSpPr>
            <a:spLocks noGrp="1"/>
          </p:cNvSpPr>
          <p:nvPr>
            <p:ph type="pic" sz="quarter" idx="10" hasCustomPrompt="1"/>
          </p:nvPr>
        </p:nvSpPr>
        <p:spPr>
          <a:xfrm>
            <a:off x="1080000" y="1872000"/>
            <a:ext cx="1828800" cy="2435225"/>
          </a:xfrm>
          <a:prstGeom prst="rect">
            <a:avLst/>
          </a:prstGeom>
        </p:spPr>
        <p:txBody>
          <a:bodyPr>
            <a:normAutofit/>
          </a:bodyPr>
          <a:lstStyle>
            <a:lvl1pPr marL="0" indent="0">
              <a:buNone/>
              <a:defRPr sz="1400">
                <a:solidFill>
                  <a:schemeClr val="bg1"/>
                </a:solidFill>
              </a:defRPr>
            </a:lvl1pPr>
          </a:lstStyle>
          <a:p>
            <a:r>
              <a:rPr lang="sv-SE"/>
              <a:t>Klicka och lägg till profilbild</a:t>
            </a:r>
            <a:endParaRPr lang="en-GB"/>
          </a:p>
        </p:txBody>
      </p:sp>
      <p:sp>
        <p:nvSpPr>
          <p:cNvPr id="8" name="Platshållare för text 7">
            <a:extLst>
              <a:ext uri="{FF2B5EF4-FFF2-40B4-BE49-F238E27FC236}">
                <a16:creationId xmlns:a16="http://schemas.microsoft.com/office/drawing/2014/main" id="{D801AF9A-AF9B-49B0-B676-A022405C3FE8}"/>
              </a:ext>
            </a:extLst>
          </p:cNvPr>
          <p:cNvSpPr>
            <a:spLocks noGrp="1"/>
          </p:cNvSpPr>
          <p:nvPr>
            <p:ph type="body" sz="quarter" idx="11" hasCustomPrompt="1"/>
          </p:nvPr>
        </p:nvSpPr>
        <p:spPr>
          <a:xfrm>
            <a:off x="1080000" y="4857099"/>
            <a:ext cx="7822700" cy="1308751"/>
          </a:xfrm>
          <a:prstGeom prst="rect">
            <a:avLst/>
          </a:prstGeom>
        </p:spPr>
        <p:txBody>
          <a:bodyPr>
            <a:noAutofit/>
          </a:bodyPr>
          <a:lstStyle>
            <a:lvl1pPr marL="0" indent="0">
              <a:buNone/>
              <a:defRPr sz="2400" b="1">
                <a:solidFill>
                  <a:schemeClr val="bg1"/>
                </a:solidFill>
                <a:latin typeface="+mj-lt"/>
              </a:defRPr>
            </a:lvl1pPr>
            <a:lvl2pPr marL="0" indent="0">
              <a:lnSpc>
                <a:spcPts val="3400"/>
              </a:lnSpc>
              <a:defRPr sz="1600">
                <a:solidFill>
                  <a:schemeClr val="bg1"/>
                </a:solidFill>
              </a:defRPr>
            </a:lvl2pPr>
            <a:lvl3pPr marL="0" indent="0">
              <a:defRPr sz="1600">
                <a:solidFill>
                  <a:schemeClr val="bg1"/>
                </a:solidFill>
              </a:defRPr>
            </a:lvl3pPr>
            <a:lvl4pPr marL="0" indent="0">
              <a:defRPr sz="1600">
                <a:solidFill>
                  <a:schemeClr val="bg1"/>
                </a:solidFill>
              </a:defRPr>
            </a:lvl4pPr>
            <a:lvl5pPr marL="0" indent="0">
              <a:defRPr sz="1600">
                <a:solidFill>
                  <a:schemeClr val="bg1"/>
                </a:solidFill>
              </a:defRPr>
            </a:lvl5pPr>
          </a:lstStyle>
          <a:p>
            <a:pPr lvl="0"/>
            <a:r>
              <a:rPr lang="sv-SE"/>
              <a:t>Beskriv ämnet</a:t>
            </a:r>
          </a:p>
        </p:txBody>
      </p:sp>
      <p:sp>
        <p:nvSpPr>
          <p:cNvPr id="2" name="Rubrik 1">
            <a:extLst>
              <a:ext uri="{FF2B5EF4-FFF2-40B4-BE49-F238E27FC236}">
                <a16:creationId xmlns:a16="http://schemas.microsoft.com/office/drawing/2014/main" id="{BF3CF65D-CE37-475B-A648-4F6211962843}"/>
              </a:ext>
            </a:extLst>
          </p:cNvPr>
          <p:cNvSpPr>
            <a:spLocks noGrp="1"/>
          </p:cNvSpPr>
          <p:nvPr>
            <p:ph type="title" hasCustomPrompt="1"/>
          </p:nvPr>
        </p:nvSpPr>
        <p:spPr>
          <a:xfrm>
            <a:off x="3420000" y="2841676"/>
            <a:ext cx="5482700" cy="1139225"/>
          </a:xfrm>
        </p:spPr>
        <p:txBody>
          <a:bodyPr anchor="b" anchorCtr="0">
            <a:noAutofit/>
          </a:bodyPr>
          <a:lstStyle>
            <a:lvl1pPr>
              <a:defRPr sz="2400">
                <a:solidFill>
                  <a:schemeClr val="bg1"/>
                </a:solidFill>
              </a:defRPr>
            </a:lvl1pPr>
          </a:lstStyle>
          <a:p>
            <a:r>
              <a:rPr lang="sv-SE"/>
              <a:t>NAMN</a:t>
            </a:r>
            <a:br>
              <a:rPr lang="sv-SE"/>
            </a:br>
            <a:r>
              <a:rPr lang="sv-SE"/>
              <a:t>FÖRELÄSARE</a:t>
            </a:r>
            <a:endParaRPr lang="en-GB"/>
          </a:p>
        </p:txBody>
      </p:sp>
      <p:sp>
        <p:nvSpPr>
          <p:cNvPr id="5" name="Platshållare för text 4">
            <a:extLst>
              <a:ext uri="{FF2B5EF4-FFF2-40B4-BE49-F238E27FC236}">
                <a16:creationId xmlns:a16="http://schemas.microsoft.com/office/drawing/2014/main" id="{C5D9407F-DF5F-4090-8908-F7D7A6160A96}"/>
              </a:ext>
            </a:extLst>
          </p:cNvPr>
          <p:cNvSpPr>
            <a:spLocks noGrp="1"/>
          </p:cNvSpPr>
          <p:nvPr>
            <p:ph type="body" sz="quarter" idx="12" hasCustomPrompt="1"/>
          </p:nvPr>
        </p:nvSpPr>
        <p:spPr>
          <a:xfrm>
            <a:off x="3420000" y="4006892"/>
            <a:ext cx="5482700" cy="281318"/>
          </a:xfrm>
          <a:prstGeom prst="rect">
            <a:avLst/>
          </a:prstGeom>
        </p:spPr>
        <p:txBody>
          <a:bodyPr>
            <a:noAutofit/>
          </a:bodyPr>
          <a:lstStyle>
            <a:lvl1pPr marL="0" indent="0">
              <a:buNone/>
              <a:defRPr sz="1600" b="1">
                <a:solidFill>
                  <a:schemeClr val="bg1"/>
                </a:solidFill>
              </a:defRPr>
            </a:lvl1pPr>
          </a:lstStyle>
          <a:p>
            <a:pPr lvl="0"/>
            <a:r>
              <a:rPr lang="sv-SE"/>
              <a:t>Titel</a:t>
            </a:r>
            <a:endParaRPr lang="en-GB"/>
          </a:p>
        </p:txBody>
      </p:sp>
    </p:spTree>
    <p:extLst>
      <p:ext uri="{BB962C8B-B14F-4D97-AF65-F5344CB8AC3E}">
        <p14:creationId xmlns:p14="http://schemas.microsoft.com/office/powerpoint/2010/main" val="35049279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apitel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2AF74-2528-4AA1-B3F5-FFCE0C94FB91}"/>
              </a:ext>
            </a:extLst>
          </p:cNvPr>
          <p:cNvSpPr>
            <a:spLocks noGrp="1"/>
          </p:cNvSpPr>
          <p:nvPr>
            <p:ph type="title" hasCustomPrompt="1"/>
          </p:nvPr>
        </p:nvSpPr>
        <p:spPr>
          <a:xfrm>
            <a:off x="1080000" y="2798203"/>
            <a:ext cx="8010893" cy="895188"/>
          </a:xfrm>
        </p:spPr>
        <p:txBody>
          <a:bodyPr vert="horz" lIns="0" tIns="0" rIns="0" bIns="0" rtlCol="0">
            <a:normAutofit/>
          </a:bodyPr>
          <a:lstStyle>
            <a:lvl1pPr marL="0" indent="0">
              <a:buFontTx/>
              <a:buNone/>
              <a:defRPr lang="sv-SE" sz="4800" b="0">
                <a:solidFill>
                  <a:schemeClr val="bg1"/>
                </a:solidFill>
                <a:ea typeface="+mn-ea"/>
                <a:cs typeface="+mn-cs"/>
              </a:defRPr>
            </a:lvl1pPr>
          </a:lstStyle>
          <a:p>
            <a:pPr marL="457200" lvl="0" indent="-457200">
              <a:lnSpc>
                <a:spcPts val="4800"/>
              </a:lnSpc>
              <a:buFont typeface="+mj-lt"/>
              <a:buAutoNum type="arabicPeriod"/>
            </a:pPr>
            <a:r>
              <a:rPr lang="sv-SE"/>
              <a:t>Kapitelrubrik</a:t>
            </a:r>
          </a:p>
        </p:txBody>
      </p:sp>
    </p:spTree>
    <p:extLst>
      <p:ext uri="{BB962C8B-B14F-4D97-AF65-F5344CB8AC3E}">
        <p14:creationId xmlns:p14="http://schemas.microsoft.com/office/powerpoint/2010/main" val="22405487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ra text (al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79999" y="1052513"/>
            <a:ext cx="4489528" cy="485342"/>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32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7" name="Platshållare för text 6">
            <a:extLst>
              <a:ext uri="{FF2B5EF4-FFF2-40B4-BE49-F238E27FC236}">
                <a16:creationId xmlns:a16="http://schemas.microsoft.com/office/drawing/2014/main" id="{AE0624CF-4FE8-4921-B4FC-B2040536390A}"/>
              </a:ext>
            </a:extLst>
          </p:cNvPr>
          <p:cNvSpPr>
            <a:spLocks noGrp="1"/>
          </p:cNvSpPr>
          <p:nvPr>
            <p:ph type="body" sz="quarter" idx="10"/>
          </p:nvPr>
        </p:nvSpPr>
        <p:spPr>
          <a:xfrm>
            <a:off x="1079999" y="1836000"/>
            <a:ext cx="5652000" cy="3852863"/>
          </a:xfrm>
          <a:prstGeom prst="rect">
            <a:avLst/>
          </a:prstGeom>
        </p:spPr>
        <p:txBody>
          <a:bodyPr>
            <a:noAutofit/>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549367655"/>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ra text (al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79999" y="1052513"/>
            <a:ext cx="8280000"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32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79999" y="1836000"/>
            <a:ext cx="8279999" cy="4284661"/>
          </a:xfrm>
          <a:prstGeom prst="rect">
            <a:avLst/>
          </a:prstGeo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7517865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36D6A2A-02DE-4847-B7B8-1A98A1069B72}" type="datetimeFigureOut">
              <a:rPr lang="sv-SE" smtClean="0"/>
              <a:t>2020-11-29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40051639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ra text (al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80000" y="1052513"/>
            <a:ext cx="8280000"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320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4" name="Platshållare för text 4">
            <a:extLst>
              <a:ext uri="{FF2B5EF4-FFF2-40B4-BE49-F238E27FC236}">
                <a16:creationId xmlns:a16="http://schemas.microsoft.com/office/drawing/2014/main" id="{4F7CCB05-80B8-4F8B-B97A-9EC24605809E}"/>
              </a:ext>
            </a:extLst>
          </p:cNvPr>
          <p:cNvSpPr>
            <a:spLocks noGrp="1"/>
          </p:cNvSpPr>
          <p:nvPr>
            <p:ph type="body" sz="quarter" idx="11"/>
          </p:nvPr>
        </p:nvSpPr>
        <p:spPr>
          <a:xfrm>
            <a:off x="1055689" y="1836001"/>
            <a:ext cx="8304311" cy="4135142"/>
          </a:xfrm>
          <a:prstGeom prst="rect">
            <a:avLst/>
          </a:prstGeom>
        </p:spPr>
        <p:txBody>
          <a:bodyPr>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993411849"/>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ra text (al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80000" y="1052513"/>
            <a:ext cx="8280000"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320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03A79D32-F5A1-44A3-BAFE-09EF481DA96B}"/>
              </a:ext>
            </a:extLst>
          </p:cNvPr>
          <p:cNvSpPr>
            <a:spLocks noGrp="1"/>
          </p:cNvSpPr>
          <p:nvPr>
            <p:ph type="body" sz="quarter" idx="11"/>
          </p:nvPr>
        </p:nvSpPr>
        <p:spPr>
          <a:xfrm>
            <a:off x="1055688" y="1836001"/>
            <a:ext cx="8304213" cy="4113108"/>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202637330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örvald bild, med tex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CE179-5825-4D38-8C50-E09E497975F1}"/>
              </a:ext>
            </a:extLst>
          </p:cNvPr>
          <p:cNvSpPr>
            <a:spLocks noGrp="1"/>
          </p:cNvSpPr>
          <p:nvPr>
            <p:ph type="title" hasCustomPrompt="1"/>
          </p:nvPr>
        </p:nvSpPr>
        <p:spPr>
          <a:xfrm>
            <a:off x="1080000" y="1052513"/>
            <a:ext cx="3888000" cy="456798"/>
          </a:xfrm>
        </p:spPr>
        <p:txBody>
          <a:bodyPr anchor="t"/>
          <a:lstStyle>
            <a:lvl1pPr>
              <a:defRPr>
                <a:solidFill>
                  <a:schemeClr val="bg1"/>
                </a:solidFill>
              </a:defRPr>
            </a:lvl1pPr>
          </a:lstStyle>
          <a:p>
            <a:pPr lvl="0"/>
            <a:r>
              <a:rPr lang="sv-SE"/>
              <a:t>Klicka och skriv rubrik</a:t>
            </a:r>
          </a:p>
        </p:txBody>
      </p:sp>
      <p:sp>
        <p:nvSpPr>
          <p:cNvPr id="4" name="Platshållare för text 3">
            <a:extLst>
              <a:ext uri="{FF2B5EF4-FFF2-40B4-BE49-F238E27FC236}">
                <a16:creationId xmlns:a16="http://schemas.microsoft.com/office/drawing/2014/main" id="{C95622F6-9A05-48B5-8756-DBF5C9488D7C}"/>
              </a:ext>
            </a:extLst>
          </p:cNvPr>
          <p:cNvSpPr>
            <a:spLocks noGrp="1"/>
          </p:cNvSpPr>
          <p:nvPr>
            <p:ph type="body" sz="quarter" idx="12" hasCustomPrompt="1"/>
          </p:nvPr>
        </p:nvSpPr>
        <p:spPr>
          <a:xfrm>
            <a:off x="1055689" y="1835999"/>
            <a:ext cx="3911600" cy="3992400"/>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293008285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gen utfallande bild,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5B625-1D49-423E-B136-3B7FFFCCB0FD}"/>
              </a:ext>
            </a:extLst>
          </p:cNvPr>
          <p:cNvSpPr>
            <a:spLocks noGrp="1"/>
          </p:cNvSpPr>
          <p:nvPr>
            <p:ph type="title" hasCustomPrompt="1"/>
          </p:nvPr>
        </p:nvSpPr>
        <p:spPr>
          <a:xfrm>
            <a:off x="7020000" y="1052514"/>
            <a:ext cx="4140000" cy="555949"/>
          </a:xfrm>
        </p:spPr>
        <p:txBody>
          <a:bodyPr anchor="t">
            <a:noAutofit/>
          </a:bodyPr>
          <a:lstStyle>
            <a:lvl1pPr>
              <a:defRPr sz="3200">
                <a:solidFill>
                  <a:schemeClr val="tx1"/>
                </a:solidFill>
              </a:defRPr>
            </a:lvl1pPr>
          </a:lstStyle>
          <a:p>
            <a:r>
              <a:rPr lang="sv-SE" dirty="0"/>
              <a:t>Klicka och skriv rubrik</a:t>
            </a:r>
            <a:endParaRPr lang="en-GB" dirty="0"/>
          </a:p>
        </p:txBody>
      </p:sp>
      <p:sp>
        <p:nvSpPr>
          <p:cNvPr id="7" name="Platshållare för bild 6">
            <a:extLst>
              <a:ext uri="{FF2B5EF4-FFF2-40B4-BE49-F238E27FC236}">
                <a16:creationId xmlns:a16="http://schemas.microsoft.com/office/drawing/2014/main" id="{CC9F61E8-EDC6-475A-8439-08F5FE07D1CA}"/>
              </a:ext>
            </a:extLst>
          </p:cNvPr>
          <p:cNvSpPr>
            <a:spLocks noGrp="1"/>
          </p:cNvSpPr>
          <p:nvPr>
            <p:ph type="pic" sz="quarter" idx="12" hasCustomPrompt="1"/>
          </p:nvPr>
        </p:nvSpPr>
        <p:spPr>
          <a:xfrm>
            <a:off x="0" y="0"/>
            <a:ext cx="6096000" cy="6858000"/>
          </a:xfrm>
          <a:prstGeom prst="rect">
            <a:avLst/>
          </a:prstGeom>
        </p:spPr>
        <p:txBody>
          <a:bodyPr>
            <a:normAutofit/>
          </a:bodyPr>
          <a:lstStyle>
            <a:lvl1pPr marL="0" indent="0">
              <a:buNone/>
              <a:defRPr sz="1400"/>
            </a:lvl1pPr>
          </a:lstStyle>
          <a:p>
            <a:r>
              <a:rPr lang="sv-SE" dirty="0"/>
              <a:t>Klicka på ikonen för att lägga till bild</a:t>
            </a:r>
            <a:endParaRPr lang="en-GB" dirty="0"/>
          </a:p>
        </p:txBody>
      </p:sp>
      <p:pic>
        <p:nvPicPr>
          <p:cNvPr id="6" name="Bild 5">
            <a:extLst>
              <a:ext uri="{FF2B5EF4-FFF2-40B4-BE49-F238E27FC236}">
                <a16:creationId xmlns:a16="http://schemas.microsoft.com/office/drawing/2014/main" id="{40F35F1F-E96E-4FA9-AFEF-F01B56577E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384931" y="270001"/>
            <a:ext cx="1513069" cy="540000"/>
          </a:xfrm>
          <a:prstGeom prst="rect">
            <a:avLst/>
          </a:prstGeom>
        </p:spPr>
      </p:pic>
      <p:sp>
        <p:nvSpPr>
          <p:cNvPr id="4" name="Platshållare för text 3">
            <a:extLst>
              <a:ext uri="{FF2B5EF4-FFF2-40B4-BE49-F238E27FC236}">
                <a16:creationId xmlns:a16="http://schemas.microsoft.com/office/drawing/2014/main" id="{4E0A5A8C-104F-424A-9DED-CC8EC73AA6E2}"/>
              </a:ext>
            </a:extLst>
          </p:cNvPr>
          <p:cNvSpPr>
            <a:spLocks noGrp="1"/>
          </p:cNvSpPr>
          <p:nvPr>
            <p:ph type="body" sz="quarter" idx="14" hasCustomPrompt="1"/>
          </p:nvPr>
        </p:nvSpPr>
        <p:spPr>
          <a:xfrm>
            <a:off x="7020000" y="1836000"/>
            <a:ext cx="4140125" cy="3992400"/>
          </a:xfrm>
        </p:spPr>
        <p:txBody>
          <a:bodyPr>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543249300"/>
      </p:ext>
    </p:extLst>
  </p:cSld>
  <p:clrMapOvr>
    <a:masterClrMapping/>
  </p:clrMapOvr>
  <p:extLst>
    <p:ext uri="{DCECCB84-F9BA-43D5-87BE-67443E8EF086}">
      <p15:sldGuideLst xmlns:p15="http://schemas.microsoft.com/office/powerpoint/2012/main">
        <p15:guide id="1" pos="701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gen bild, ej utfallande,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5B625-1D49-423E-B136-3B7FFFCCB0FD}"/>
              </a:ext>
            </a:extLst>
          </p:cNvPr>
          <p:cNvSpPr>
            <a:spLocks noGrp="1"/>
          </p:cNvSpPr>
          <p:nvPr>
            <p:ph type="title" hasCustomPrompt="1"/>
          </p:nvPr>
        </p:nvSpPr>
        <p:spPr>
          <a:xfrm>
            <a:off x="7020000" y="1052514"/>
            <a:ext cx="4140000" cy="500864"/>
          </a:xfrm>
        </p:spPr>
        <p:txBody>
          <a:bodyPr anchor="t">
            <a:noAutofit/>
          </a:bodyPr>
          <a:lstStyle>
            <a:lvl1pPr>
              <a:defRPr sz="3200">
                <a:solidFill>
                  <a:schemeClr val="tx1"/>
                </a:solidFill>
              </a:defRPr>
            </a:lvl1pPr>
          </a:lstStyle>
          <a:p>
            <a:r>
              <a:rPr lang="sv-SE" dirty="0"/>
              <a:t>Klicka och skriv rubrik</a:t>
            </a:r>
            <a:endParaRPr lang="en-GB" dirty="0"/>
          </a:p>
        </p:txBody>
      </p:sp>
      <p:sp>
        <p:nvSpPr>
          <p:cNvPr id="7" name="Platshållare för bild 6">
            <a:extLst>
              <a:ext uri="{FF2B5EF4-FFF2-40B4-BE49-F238E27FC236}">
                <a16:creationId xmlns:a16="http://schemas.microsoft.com/office/drawing/2014/main" id="{CC9F61E8-EDC6-475A-8439-08F5FE07D1CA}"/>
              </a:ext>
            </a:extLst>
          </p:cNvPr>
          <p:cNvSpPr>
            <a:spLocks noGrp="1"/>
          </p:cNvSpPr>
          <p:nvPr>
            <p:ph type="pic" sz="quarter" idx="12"/>
          </p:nvPr>
        </p:nvSpPr>
        <p:spPr>
          <a:xfrm>
            <a:off x="323999" y="324000"/>
            <a:ext cx="5772001" cy="6210000"/>
          </a:xfrm>
          <a:prstGeom prst="rect">
            <a:avLst/>
          </a:prstGeom>
        </p:spPr>
        <p:txBody>
          <a:bodyPr>
            <a:normAutofit/>
          </a:bodyPr>
          <a:lstStyle>
            <a:lvl1pPr marL="0" indent="0">
              <a:buNone/>
              <a:defRPr sz="1400"/>
            </a:lvl1pPr>
          </a:lstStyle>
          <a:p>
            <a:r>
              <a:rPr lang="sv-SE"/>
              <a:t>Klicka på ikonen för att lägga till en bild</a:t>
            </a:r>
            <a:endParaRPr lang="en-GB" dirty="0"/>
          </a:p>
        </p:txBody>
      </p:sp>
      <p:pic>
        <p:nvPicPr>
          <p:cNvPr id="6" name="Bild 5">
            <a:extLst>
              <a:ext uri="{FF2B5EF4-FFF2-40B4-BE49-F238E27FC236}">
                <a16:creationId xmlns:a16="http://schemas.microsoft.com/office/drawing/2014/main" id="{202AE2BB-B5CD-4989-9BC7-D05AC0DA5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384931" y="270001"/>
            <a:ext cx="1513069" cy="540000"/>
          </a:xfrm>
          <a:prstGeom prst="rect">
            <a:avLst/>
          </a:prstGeom>
        </p:spPr>
      </p:pic>
      <p:sp>
        <p:nvSpPr>
          <p:cNvPr id="9" name="Platshållare för text 3">
            <a:extLst>
              <a:ext uri="{FF2B5EF4-FFF2-40B4-BE49-F238E27FC236}">
                <a16:creationId xmlns:a16="http://schemas.microsoft.com/office/drawing/2014/main" id="{87634BAC-284D-4361-91B1-6F82984003DF}"/>
              </a:ext>
            </a:extLst>
          </p:cNvPr>
          <p:cNvSpPr>
            <a:spLocks noGrp="1"/>
          </p:cNvSpPr>
          <p:nvPr>
            <p:ph type="body" sz="quarter" idx="14" hasCustomPrompt="1"/>
          </p:nvPr>
        </p:nvSpPr>
        <p:spPr>
          <a:xfrm>
            <a:off x="7020000" y="1836000"/>
            <a:ext cx="4140125" cy="39924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999093179"/>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lera egna bilder,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5B625-1D49-423E-B136-3B7FFFCCB0FD}"/>
              </a:ext>
            </a:extLst>
          </p:cNvPr>
          <p:cNvSpPr>
            <a:spLocks noGrp="1"/>
          </p:cNvSpPr>
          <p:nvPr>
            <p:ph type="title" hasCustomPrompt="1"/>
          </p:nvPr>
        </p:nvSpPr>
        <p:spPr>
          <a:xfrm>
            <a:off x="7019999" y="1052514"/>
            <a:ext cx="4140000" cy="522898"/>
          </a:xfrm>
        </p:spPr>
        <p:txBody>
          <a:bodyPr anchor="t">
            <a:noAutofit/>
          </a:bodyPr>
          <a:lstStyle>
            <a:lvl1pPr>
              <a:defRPr sz="3200">
                <a:solidFill>
                  <a:schemeClr val="tx1"/>
                </a:solidFill>
              </a:defRPr>
            </a:lvl1pPr>
          </a:lstStyle>
          <a:p>
            <a:r>
              <a:rPr lang="sv-SE" dirty="0"/>
              <a:t>Klicka och skriv rubrik</a:t>
            </a:r>
            <a:endParaRPr lang="en-GB" dirty="0"/>
          </a:p>
        </p:txBody>
      </p:sp>
      <p:sp>
        <p:nvSpPr>
          <p:cNvPr id="7" name="Platshållare för bild 6">
            <a:extLst>
              <a:ext uri="{FF2B5EF4-FFF2-40B4-BE49-F238E27FC236}">
                <a16:creationId xmlns:a16="http://schemas.microsoft.com/office/drawing/2014/main" id="{CC9F61E8-EDC6-475A-8439-08F5FE07D1CA}"/>
              </a:ext>
            </a:extLst>
          </p:cNvPr>
          <p:cNvSpPr>
            <a:spLocks noGrp="1"/>
          </p:cNvSpPr>
          <p:nvPr>
            <p:ph type="pic" sz="quarter" idx="12"/>
          </p:nvPr>
        </p:nvSpPr>
        <p:spPr>
          <a:xfrm>
            <a:off x="323999" y="324000"/>
            <a:ext cx="3671739" cy="6210000"/>
          </a:xfrm>
          <a:prstGeom prst="rect">
            <a:avLst/>
          </a:prstGeom>
        </p:spPr>
        <p:txBody>
          <a:bodyPr>
            <a:normAutofit/>
          </a:bodyPr>
          <a:lstStyle>
            <a:lvl1pPr marL="0" marR="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sz="1400"/>
            </a:lvl1pPr>
          </a:lstStyle>
          <a:p>
            <a:pPr marL="0" marR="0" lvl="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a:pPr>
            <a:r>
              <a:rPr lang="sv-SE"/>
              <a:t>Klicka på ikonen för att lägga till en bild</a:t>
            </a:r>
            <a:endParaRPr lang="en-GB" dirty="0"/>
          </a:p>
        </p:txBody>
      </p:sp>
      <p:sp>
        <p:nvSpPr>
          <p:cNvPr id="6" name="Platshållare för bild 5">
            <a:extLst>
              <a:ext uri="{FF2B5EF4-FFF2-40B4-BE49-F238E27FC236}">
                <a16:creationId xmlns:a16="http://schemas.microsoft.com/office/drawing/2014/main" id="{943F782E-9701-45B0-A995-FA495E54E8A9}"/>
              </a:ext>
            </a:extLst>
          </p:cNvPr>
          <p:cNvSpPr>
            <a:spLocks noGrp="1"/>
          </p:cNvSpPr>
          <p:nvPr>
            <p:ph type="pic" sz="quarter" idx="13"/>
          </p:nvPr>
        </p:nvSpPr>
        <p:spPr>
          <a:xfrm>
            <a:off x="4060358" y="323849"/>
            <a:ext cx="2035642" cy="2419350"/>
          </a:xfrm>
          <a:prstGeom prst="rect">
            <a:avLst/>
          </a:prstGeom>
        </p:spPr>
        <p:txBody>
          <a:bodyPr>
            <a:normAutofit/>
          </a:bodyPr>
          <a:lstStyle>
            <a:lvl1pPr marL="0" marR="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sz="1400"/>
            </a:lvl1pPr>
          </a:lstStyle>
          <a:p>
            <a:pPr marL="0" marR="0" lvl="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a:pPr>
            <a:r>
              <a:rPr lang="sv-SE"/>
              <a:t>Klicka på ikonen för att lägga till en bild</a:t>
            </a:r>
            <a:endParaRPr lang="en-GB" dirty="0"/>
          </a:p>
        </p:txBody>
      </p:sp>
      <p:sp>
        <p:nvSpPr>
          <p:cNvPr id="9" name="Platshållare för bild 8">
            <a:extLst>
              <a:ext uri="{FF2B5EF4-FFF2-40B4-BE49-F238E27FC236}">
                <a16:creationId xmlns:a16="http://schemas.microsoft.com/office/drawing/2014/main" id="{C4B50C83-836E-4D7C-B666-A8CA40764113}"/>
              </a:ext>
            </a:extLst>
          </p:cNvPr>
          <p:cNvSpPr>
            <a:spLocks noGrp="1"/>
          </p:cNvSpPr>
          <p:nvPr>
            <p:ph type="pic" sz="quarter" idx="14"/>
          </p:nvPr>
        </p:nvSpPr>
        <p:spPr>
          <a:xfrm>
            <a:off x="4060358" y="2800649"/>
            <a:ext cx="2035642" cy="3733351"/>
          </a:xfrm>
          <a:prstGeom prst="rect">
            <a:avLst/>
          </a:prstGeom>
        </p:spPr>
        <p:txBody>
          <a:bodyPr>
            <a:normAutofit/>
          </a:bodyPr>
          <a:lstStyle>
            <a:lvl1pPr marL="0" marR="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sz="1400"/>
            </a:lvl1pPr>
          </a:lstStyle>
          <a:p>
            <a:pPr marL="0" marR="0" lvl="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a:pPr>
            <a:r>
              <a:rPr lang="sv-SE"/>
              <a:t>Klicka på ikonen för att lägga till en bild</a:t>
            </a:r>
            <a:endParaRPr lang="en-GB" dirty="0"/>
          </a:p>
        </p:txBody>
      </p:sp>
      <p:pic>
        <p:nvPicPr>
          <p:cNvPr id="8" name="Bild 7">
            <a:extLst>
              <a:ext uri="{FF2B5EF4-FFF2-40B4-BE49-F238E27FC236}">
                <a16:creationId xmlns:a16="http://schemas.microsoft.com/office/drawing/2014/main" id="{57EE518A-7604-4DB8-A473-123A04E344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384931" y="270001"/>
            <a:ext cx="1513069" cy="540000"/>
          </a:xfrm>
          <a:prstGeom prst="rect">
            <a:avLst/>
          </a:prstGeom>
        </p:spPr>
      </p:pic>
      <p:sp>
        <p:nvSpPr>
          <p:cNvPr id="11" name="Platshållare för text 3">
            <a:extLst>
              <a:ext uri="{FF2B5EF4-FFF2-40B4-BE49-F238E27FC236}">
                <a16:creationId xmlns:a16="http://schemas.microsoft.com/office/drawing/2014/main" id="{BBF356D8-5C00-4CC2-9F67-7C6DFEA8FD78}"/>
              </a:ext>
            </a:extLst>
          </p:cNvPr>
          <p:cNvSpPr>
            <a:spLocks noGrp="1"/>
          </p:cNvSpPr>
          <p:nvPr>
            <p:ph type="body" sz="quarter" idx="16" hasCustomPrompt="1"/>
          </p:nvPr>
        </p:nvSpPr>
        <p:spPr>
          <a:xfrm>
            <a:off x="7019999" y="1835999"/>
            <a:ext cx="4140126" cy="39924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207089565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gen bild, med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134475-CE08-4C9F-9987-3587FD6069FA}"/>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EF05B625-1D49-423E-B136-3B7FFFCCB0FD}"/>
              </a:ext>
            </a:extLst>
          </p:cNvPr>
          <p:cNvSpPr>
            <a:spLocks noGrp="1"/>
          </p:cNvSpPr>
          <p:nvPr>
            <p:ph type="title" hasCustomPrompt="1"/>
          </p:nvPr>
        </p:nvSpPr>
        <p:spPr>
          <a:xfrm>
            <a:off x="7020000" y="1052514"/>
            <a:ext cx="4140000" cy="511882"/>
          </a:xfrm>
          <a:solidFill>
            <a:schemeClr val="accent2"/>
          </a:solidFill>
          <a:ln>
            <a:noFill/>
          </a:ln>
        </p:spPr>
        <p:txBody>
          <a:bodyPr anchor="t">
            <a:noAutofit/>
          </a:bodyPr>
          <a:lstStyle>
            <a:lvl1pPr>
              <a:defRPr sz="3200">
                <a:solidFill>
                  <a:schemeClr val="bg1"/>
                </a:solidFill>
              </a:defRPr>
            </a:lvl1pPr>
          </a:lstStyle>
          <a:p>
            <a:r>
              <a:rPr lang="sv-SE" dirty="0"/>
              <a:t>Klicka och skriv rubrik</a:t>
            </a:r>
            <a:endParaRPr lang="en-GB" dirty="0"/>
          </a:p>
        </p:txBody>
      </p:sp>
      <p:sp>
        <p:nvSpPr>
          <p:cNvPr id="7" name="Platshållare för bild 6">
            <a:extLst>
              <a:ext uri="{FF2B5EF4-FFF2-40B4-BE49-F238E27FC236}">
                <a16:creationId xmlns:a16="http://schemas.microsoft.com/office/drawing/2014/main" id="{CC9F61E8-EDC6-475A-8439-08F5FE07D1CA}"/>
              </a:ext>
            </a:extLst>
          </p:cNvPr>
          <p:cNvSpPr>
            <a:spLocks noGrp="1"/>
          </p:cNvSpPr>
          <p:nvPr>
            <p:ph type="pic" sz="quarter" idx="12"/>
          </p:nvPr>
        </p:nvSpPr>
        <p:spPr>
          <a:xfrm>
            <a:off x="0" y="0"/>
            <a:ext cx="6096000" cy="6858000"/>
          </a:xfrm>
          <a:prstGeom prst="rect">
            <a:avLst/>
          </a:prstGeom>
        </p:spPr>
        <p:txBody>
          <a:bodyPr>
            <a:normAutofit/>
          </a:bodyPr>
          <a:lstStyle>
            <a:lvl1pPr marL="0" marR="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sz="1400"/>
            </a:lvl1pPr>
          </a:lstStyle>
          <a:p>
            <a:pPr marL="0" marR="0" lvl="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a:pPr>
            <a:r>
              <a:rPr lang="sv-SE"/>
              <a:t>Klicka på ikonen för att lägga till en bild</a:t>
            </a:r>
            <a:endParaRPr lang="en-GB" dirty="0"/>
          </a:p>
        </p:txBody>
      </p:sp>
      <p:pic>
        <p:nvPicPr>
          <p:cNvPr id="8" name="Bild 7">
            <a:extLst>
              <a:ext uri="{FF2B5EF4-FFF2-40B4-BE49-F238E27FC236}">
                <a16:creationId xmlns:a16="http://schemas.microsoft.com/office/drawing/2014/main" id="{EDF38927-566B-4D3E-9B0A-FDD5D235DF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383877" y="269625"/>
            <a:ext cx="1514123" cy="540376"/>
          </a:xfrm>
          <a:prstGeom prst="rect">
            <a:avLst/>
          </a:prstGeom>
        </p:spPr>
      </p:pic>
      <p:sp>
        <p:nvSpPr>
          <p:cNvPr id="10" name="Platshållare för text 3">
            <a:extLst>
              <a:ext uri="{FF2B5EF4-FFF2-40B4-BE49-F238E27FC236}">
                <a16:creationId xmlns:a16="http://schemas.microsoft.com/office/drawing/2014/main" id="{143B6546-5250-4E9C-A759-36AB74994F6D}"/>
              </a:ext>
            </a:extLst>
          </p:cNvPr>
          <p:cNvSpPr>
            <a:spLocks noGrp="1"/>
          </p:cNvSpPr>
          <p:nvPr>
            <p:ph type="body" sz="quarter" idx="14" hasCustomPrompt="1"/>
          </p:nvPr>
        </p:nvSpPr>
        <p:spPr>
          <a:xfrm>
            <a:off x="7020000" y="1835999"/>
            <a:ext cx="4140125" cy="3991923"/>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889306009"/>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igur/modell/diagram med 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CE179-5825-4D38-8C50-E09E497975F1}"/>
              </a:ext>
            </a:extLst>
          </p:cNvPr>
          <p:cNvSpPr>
            <a:spLocks noGrp="1"/>
          </p:cNvSpPr>
          <p:nvPr>
            <p:ph type="title" hasCustomPrompt="1"/>
          </p:nvPr>
        </p:nvSpPr>
        <p:spPr>
          <a:xfrm>
            <a:off x="1080000" y="1054800"/>
            <a:ext cx="9000434" cy="399427"/>
          </a:xfrm>
        </p:spPr>
        <p:txBody>
          <a:bodyPr anchor="t" anchorCtr="0">
            <a:noAutofit/>
          </a:bodyPr>
          <a:lstStyle>
            <a:lvl1pPr>
              <a:defRPr sz="3200">
                <a:solidFill>
                  <a:schemeClr val="tx1"/>
                </a:solidFill>
              </a:defRPr>
            </a:lvl1pPr>
          </a:lstStyle>
          <a:p>
            <a:pPr lvl="0"/>
            <a:r>
              <a:rPr lang="sv-SE" dirty="0"/>
              <a:t>Figurnamn</a:t>
            </a:r>
          </a:p>
        </p:txBody>
      </p:sp>
      <p:sp>
        <p:nvSpPr>
          <p:cNvPr id="5" name="Platshållare för innehåll 4">
            <a:extLst>
              <a:ext uri="{FF2B5EF4-FFF2-40B4-BE49-F238E27FC236}">
                <a16:creationId xmlns:a16="http://schemas.microsoft.com/office/drawing/2014/main" id="{D9E255AE-6B3C-4F9B-8C6D-5CE6A2B06071}"/>
              </a:ext>
            </a:extLst>
          </p:cNvPr>
          <p:cNvSpPr>
            <a:spLocks noGrp="1"/>
          </p:cNvSpPr>
          <p:nvPr>
            <p:ph sz="quarter" idx="11" hasCustomPrompt="1"/>
          </p:nvPr>
        </p:nvSpPr>
        <p:spPr>
          <a:xfrm>
            <a:off x="1080000" y="1620000"/>
            <a:ext cx="10033200" cy="4472328"/>
          </a:xfrm>
          <a:prstGeom prst="rect">
            <a:avLst/>
          </a:prstGeom>
        </p:spPr>
        <p:txBody>
          <a:bodyPr>
            <a:noAutofit/>
          </a:bodyPr>
          <a:lstStyle>
            <a:lvl1pPr marL="0" indent="0">
              <a:buNone/>
              <a:defRPr/>
            </a:lvl1pPr>
          </a:lstStyle>
          <a:p>
            <a:pPr lvl="0"/>
            <a:r>
              <a:rPr lang="sv-SE" dirty="0"/>
              <a:t> </a:t>
            </a:r>
            <a:endParaRPr lang="en-GB" dirty="0"/>
          </a:p>
        </p:txBody>
      </p:sp>
      <p:pic>
        <p:nvPicPr>
          <p:cNvPr id="6" name="Bild 5">
            <a:extLst>
              <a:ext uri="{FF2B5EF4-FFF2-40B4-BE49-F238E27FC236}">
                <a16:creationId xmlns:a16="http://schemas.microsoft.com/office/drawing/2014/main" id="{DEF4500B-3FB5-42B0-966A-A2485C37BE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384931" y="270001"/>
            <a:ext cx="1513069" cy="540000"/>
          </a:xfrm>
          <a:prstGeom prst="rect">
            <a:avLst/>
          </a:prstGeom>
        </p:spPr>
      </p:pic>
    </p:spTree>
    <p:extLst>
      <p:ext uri="{BB962C8B-B14F-4D97-AF65-F5344CB8AC3E}">
        <p14:creationId xmlns:p14="http://schemas.microsoft.com/office/powerpoint/2010/main" val="3597533654"/>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145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igur/diagram/ikon med text (alt 1)">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CE179-5825-4D38-8C50-E09E497975F1}"/>
              </a:ext>
            </a:extLst>
          </p:cNvPr>
          <p:cNvSpPr>
            <a:spLocks noGrp="1"/>
          </p:cNvSpPr>
          <p:nvPr>
            <p:ph type="title" hasCustomPrompt="1"/>
          </p:nvPr>
        </p:nvSpPr>
        <p:spPr>
          <a:xfrm>
            <a:off x="1080000" y="1052513"/>
            <a:ext cx="4162560" cy="445781"/>
          </a:xfrm>
        </p:spPr>
        <p:txBody>
          <a:bodyPr anchor="t">
            <a:noAutofit/>
          </a:bodyPr>
          <a:lstStyle>
            <a:lvl1pPr>
              <a:defRPr sz="3200">
                <a:solidFill>
                  <a:schemeClr val="tx1"/>
                </a:solidFill>
              </a:defRPr>
            </a:lvl1pPr>
          </a:lstStyle>
          <a:p>
            <a:pPr lvl="0"/>
            <a:r>
              <a:rPr lang="sv-SE" dirty="0"/>
              <a:t>Klicka och skriv rubrik</a:t>
            </a:r>
          </a:p>
        </p:txBody>
      </p:sp>
      <p:sp>
        <p:nvSpPr>
          <p:cNvPr id="5" name="Platshållare för innehåll 4">
            <a:extLst>
              <a:ext uri="{FF2B5EF4-FFF2-40B4-BE49-F238E27FC236}">
                <a16:creationId xmlns:a16="http://schemas.microsoft.com/office/drawing/2014/main" id="{D9E255AE-6B3C-4F9B-8C6D-5CE6A2B06071}"/>
              </a:ext>
            </a:extLst>
          </p:cNvPr>
          <p:cNvSpPr>
            <a:spLocks noGrp="1"/>
          </p:cNvSpPr>
          <p:nvPr>
            <p:ph sz="quarter" idx="11" hasCustomPrompt="1"/>
          </p:nvPr>
        </p:nvSpPr>
        <p:spPr>
          <a:xfrm>
            <a:off x="6414792" y="1052513"/>
            <a:ext cx="4721521" cy="5165406"/>
          </a:xfrm>
          <a:prstGeom prst="rect">
            <a:avLst/>
          </a:prstGeom>
        </p:spPr>
        <p:txBody>
          <a:bodyPr/>
          <a:lstStyle>
            <a:lvl1pPr marL="0" indent="0">
              <a:buNone/>
              <a:defRPr/>
            </a:lvl1pPr>
          </a:lstStyle>
          <a:p>
            <a:pPr lvl="0"/>
            <a:r>
              <a:rPr lang="sv-SE" dirty="0"/>
              <a:t> </a:t>
            </a:r>
            <a:endParaRPr lang="en-GB" dirty="0"/>
          </a:p>
        </p:txBody>
      </p:sp>
      <p:pic>
        <p:nvPicPr>
          <p:cNvPr id="6" name="Bild 5">
            <a:extLst>
              <a:ext uri="{FF2B5EF4-FFF2-40B4-BE49-F238E27FC236}">
                <a16:creationId xmlns:a16="http://schemas.microsoft.com/office/drawing/2014/main" id="{7A2EDB5E-F8CD-46C4-A46A-DD9FE8DB06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384931" y="270001"/>
            <a:ext cx="1513069" cy="540000"/>
          </a:xfrm>
          <a:prstGeom prst="rect">
            <a:avLst/>
          </a:prstGeom>
        </p:spPr>
      </p:pic>
      <p:sp>
        <p:nvSpPr>
          <p:cNvPr id="7" name="Platshållare för text 3">
            <a:extLst>
              <a:ext uri="{FF2B5EF4-FFF2-40B4-BE49-F238E27FC236}">
                <a16:creationId xmlns:a16="http://schemas.microsoft.com/office/drawing/2014/main" id="{D882CA51-47AB-4B24-A2F3-3326079A416C}"/>
              </a:ext>
            </a:extLst>
          </p:cNvPr>
          <p:cNvSpPr>
            <a:spLocks noGrp="1"/>
          </p:cNvSpPr>
          <p:nvPr>
            <p:ph type="body" sz="quarter" idx="14" hasCustomPrompt="1"/>
          </p:nvPr>
        </p:nvSpPr>
        <p:spPr>
          <a:xfrm>
            <a:off x="1079366" y="1836000"/>
            <a:ext cx="4162560" cy="39924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1606015910"/>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igur/diagram/ikon med text (alt 2)">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A8643B3-7B68-4B32-AD87-02FABDCF9A40}"/>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D59CE179-5825-4D38-8C50-E09E497975F1}"/>
              </a:ext>
            </a:extLst>
          </p:cNvPr>
          <p:cNvSpPr>
            <a:spLocks noGrp="1"/>
          </p:cNvSpPr>
          <p:nvPr>
            <p:ph type="title" hasCustomPrompt="1"/>
          </p:nvPr>
        </p:nvSpPr>
        <p:spPr>
          <a:xfrm>
            <a:off x="1080000" y="1052513"/>
            <a:ext cx="4162560" cy="568325"/>
          </a:xfrm>
        </p:spPr>
        <p:txBody>
          <a:bodyPr anchor="t">
            <a:noAutofit/>
          </a:bodyPr>
          <a:lstStyle>
            <a:lvl1pPr>
              <a:defRPr sz="3200">
                <a:solidFill>
                  <a:schemeClr val="bg1"/>
                </a:solidFill>
              </a:defRPr>
            </a:lvl1pPr>
          </a:lstStyle>
          <a:p>
            <a:pPr lvl="0"/>
            <a:r>
              <a:rPr lang="sv-SE" dirty="0"/>
              <a:t>Klicka och skriv rubrik</a:t>
            </a:r>
          </a:p>
        </p:txBody>
      </p:sp>
      <p:sp>
        <p:nvSpPr>
          <p:cNvPr id="5" name="Platshållare för innehåll 4">
            <a:extLst>
              <a:ext uri="{FF2B5EF4-FFF2-40B4-BE49-F238E27FC236}">
                <a16:creationId xmlns:a16="http://schemas.microsoft.com/office/drawing/2014/main" id="{D9E255AE-6B3C-4F9B-8C6D-5CE6A2B06071}"/>
              </a:ext>
            </a:extLst>
          </p:cNvPr>
          <p:cNvSpPr>
            <a:spLocks noGrp="1"/>
          </p:cNvSpPr>
          <p:nvPr>
            <p:ph sz="quarter" idx="11" hasCustomPrompt="1"/>
          </p:nvPr>
        </p:nvSpPr>
        <p:spPr>
          <a:xfrm>
            <a:off x="7175366" y="1052513"/>
            <a:ext cx="3960947" cy="4775888"/>
          </a:xfrm>
          <a:prstGeom prst="rect">
            <a:avLst/>
          </a:prstGeom>
        </p:spPr>
        <p:txBody>
          <a:bodyPr/>
          <a:lstStyle>
            <a:lvl1pPr marL="0" indent="0">
              <a:buNone/>
              <a:defRPr/>
            </a:lvl1pPr>
          </a:lstStyle>
          <a:p>
            <a:pPr lvl="0"/>
            <a:r>
              <a:rPr lang="sv-SE" dirty="0"/>
              <a:t> </a:t>
            </a:r>
            <a:endParaRPr lang="en-GB" dirty="0"/>
          </a:p>
        </p:txBody>
      </p:sp>
      <p:pic>
        <p:nvPicPr>
          <p:cNvPr id="8" name="Bild 7">
            <a:extLst>
              <a:ext uri="{FF2B5EF4-FFF2-40B4-BE49-F238E27FC236}">
                <a16:creationId xmlns:a16="http://schemas.microsoft.com/office/drawing/2014/main" id="{0E8593D2-A4D6-43F7-8EAB-A20FFA37DE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384931" y="270001"/>
            <a:ext cx="1513069" cy="540000"/>
          </a:xfrm>
          <a:prstGeom prst="rect">
            <a:avLst/>
          </a:prstGeom>
        </p:spPr>
      </p:pic>
      <p:sp>
        <p:nvSpPr>
          <p:cNvPr id="7" name="Platshållare för text 3">
            <a:extLst>
              <a:ext uri="{FF2B5EF4-FFF2-40B4-BE49-F238E27FC236}">
                <a16:creationId xmlns:a16="http://schemas.microsoft.com/office/drawing/2014/main" id="{14BDD5ED-8A69-4DA3-A14E-3D9BBF3FF95D}"/>
              </a:ext>
            </a:extLst>
          </p:cNvPr>
          <p:cNvSpPr>
            <a:spLocks noGrp="1"/>
          </p:cNvSpPr>
          <p:nvPr>
            <p:ph type="body" sz="quarter" idx="14" hasCustomPrompt="1"/>
          </p:nvPr>
        </p:nvSpPr>
        <p:spPr>
          <a:xfrm>
            <a:off x="1079366" y="1836000"/>
            <a:ext cx="4162560" cy="3992400"/>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273506911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636D6A2A-02DE-4847-B7B8-1A98A1069B72}" type="datetimeFigureOut">
              <a:rPr lang="sv-SE" smtClean="0"/>
              <a:t>2020-11-29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36810091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itat (al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091808B7-129C-4415-83C1-892D32B5A778}"/>
              </a:ext>
            </a:extLst>
          </p:cNvPr>
          <p:cNvSpPr>
            <a:spLocks noGrp="1"/>
          </p:cNvSpPr>
          <p:nvPr>
            <p:ph type="title" hasCustomPrompt="1"/>
          </p:nvPr>
        </p:nvSpPr>
        <p:spPr>
          <a:xfrm>
            <a:off x="3079750" y="2312988"/>
            <a:ext cx="5652000" cy="984885"/>
          </a:xfrm>
        </p:spPr>
        <p:txBody>
          <a:bodyPr anchor="t" anchorCtr="0">
            <a:spAutoFit/>
          </a:bodyPr>
          <a:lstStyle>
            <a:lvl1pPr marL="0" marR="0" indent="0" defTabSz="914400" eaLnBrk="1" fontAlgn="auto" latinLnBrk="0" hangingPunct="1">
              <a:lnSpc>
                <a:spcPct val="100000"/>
              </a:lnSpc>
              <a:spcBef>
                <a:spcPts val="0"/>
              </a:spcBef>
              <a:spcAft>
                <a:spcPts val="0"/>
              </a:spcAft>
              <a:buClrTx/>
              <a:buSzTx/>
              <a:buFontTx/>
              <a:buNone/>
              <a:tabLst/>
              <a:defRPr sz="3200" b="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Citat alt 1 – Klicka här och fyll utrymmet med eget citat.</a:t>
            </a:r>
            <a:endParaRPr lang="en-GB"/>
          </a:p>
        </p:txBody>
      </p:sp>
      <p:sp>
        <p:nvSpPr>
          <p:cNvPr id="4" name="Platshållare för text 3">
            <a:extLst>
              <a:ext uri="{FF2B5EF4-FFF2-40B4-BE49-F238E27FC236}">
                <a16:creationId xmlns:a16="http://schemas.microsoft.com/office/drawing/2014/main" id="{759F65D5-E92E-441B-B992-AC093A5D80BB}"/>
              </a:ext>
            </a:extLst>
          </p:cNvPr>
          <p:cNvSpPr>
            <a:spLocks noGrp="1"/>
          </p:cNvSpPr>
          <p:nvPr>
            <p:ph type="body" sz="quarter" idx="10" hasCustomPrompt="1"/>
          </p:nvPr>
        </p:nvSpPr>
        <p:spPr>
          <a:xfrm>
            <a:off x="7457277" y="3297873"/>
            <a:ext cx="1274473" cy="1403461"/>
          </a:xfrm>
          <a:noFill/>
        </p:spPr>
        <p:txBody>
          <a:bodyPr wrap="square" lIns="0" tIns="0" rIns="0" bIns="0" rtlCol="0">
            <a:spAutoFit/>
          </a:bodyPr>
          <a:lstStyle>
            <a:lvl1pPr marL="0" indent="0" algn="r">
              <a:buNone/>
              <a:defRPr lang="sv-SE" sz="8000" b="1" kern="1200" smtClean="0">
                <a:solidFill>
                  <a:schemeClr val="bg1"/>
                </a:solidFill>
              </a:defRPr>
            </a:lvl1pPr>
            <a:lvl2pPr>
              <a:defRPr lang="sv-SE" sz="1800" kern="1200" smtClean="0">
                <a:solidFill>
                  <a:schemeClr val="tx1"/>
                </a:solidFill>
              </a:defRPr>
            </a:lvl2pPr>
            <a:lvl3pPr>
              <a:defRPr lang="sv-SE" sz="1800" kern="1200" smtClean="0">
                <a:solidFill>
                  <a:schemeClr val="tx1"/>
                </a:solidFill>
              </a:defRPr>
            </a:lvl3pPr>
            <a:lvl4pPr>
              <a:defRPr lang="sv-SE" sz="1800" kern="1200" smtClean="0">
                <a:solidFill>
                  <a:schemeClr val="tx1"/>
                </a:solidFill>
              </a:defRPr>
            </a:lvl4pPr>
            <a:lvl5pPr>
              <a:defRPr lang="en-GB" sz="1800" kern="1200">
                <a:solidFill>
                  <a:schemeClr val="tx1"/>
                </a:solidFill>
              </a:defRPr>
            </a:lvl5pPr>
          </a:lstStyle>
          <a:p>
            <a:r>
              <a:rPr lang="sv-SE" sz="8000" b="1">
                <a:solidFill>
                  <a:schemeClr val="bg1"/>
                </a:solidFill>
              </a:rPr>
              <a:t>”</a:t>
            </a:r>
          </a:p>
        </p:txBody>
      </p:sp>
      <p:sp>
        <p:nvSpPr>
          <p:cNvPr id="5" name="Platshållare för text 3">
            <a:extLst>
              <a:ext uri="{FF2B5EF4-FFF2-40B4-BE49-F238E27FC236}">
                <a16:creationId xmlns:a16="http://schemas.microsoft.com/office/drawing/2014/main" id="{7DCF93C5-D8FE-4194-BA83-B7F6AB32D198}"/>
              </a:ext>
            </a:extLst>
          </p:cNvPr>
          <p:cNvSpPr>
            <a:spLocks noGrp="1"/>
          </p:cNvSpPr>
          <p:nvPr>
            <p:ph type="body" sz="quarter" idx="11" hasCustomPrompt="1"/>
          </p:nvPr>
        </p:nvSpPr>
        <p:spPr>
          <a:xfrm>
            <a:off x="3079750" y="1484313"/>
            <a:ext cx="1274473" cy="1403461"/>
          </a:xfrm>
          <a:noFill/>
        </p:spPr>
        <p:txBody>
          <a:bodyPr wrap="square" lIns="0" tIns="0" rIns="0" bIns="0" rtlCol="0">
            <a:spAutoFit/>
          </a:bodyPr>
          <a:lstStyle>
            <a:lvl1pPr marL="0" indent="0" algn="l">
              <a:buNone/>
              <a:defRPr lang="sv-SE" sz="8000" b="1" kern="1200" smtClean="0">
                <a:solidFill>
                  <a:schemeClr val="bg1"/>
                </a:solidFill>
              </a:defRPr>
            </a:lvl1pPr>
            <a:lvl2pPr>
              <a:defRPr lang="sv-SE" sz="1800" kern="1200" smtClean="0">
                <a:solidFill>
                  <a:schemeClr val="tx1"/>
                </a:solidFill>
              </a:defRPr>
            </a:lvl2pPr>
            <a:lvl3pPr>
              <a:defRPr lang="sv-SE" sz="1800" kern="1200" smtClean="0">
                <a:solidFill>
                  <a:schemeClr val="tx1"/>
                </a:solidFill>
              </a:defRPr>
            </a:lvl3pPr>
            <a:lvl4pPr>
              <a:defRPr lang="sv-SE" sz="1800" kern="1200" smtClean="0">
                <a:solidFill>
                  <a:schemeClr val="tx1"/>
                </a:solidFill>
              </a:defRPr>
            </a:lvl4pPr>
            <a:lvl5pPr>
              <a:defRPr lang="en-GB" sz="1800" kern="1200">
                <a:solidFill>
                  <a:schemeClr val="tx1"/>
                </a:solidFill>
              </a:defRPr>
            </a:lvl5pPr>
          </a:lstStyle>
          <a:p>
            <a:r>
              <a:rPr lang="sv-SE" sz="8000" b="1">
                <a:solidFill>
                  <a:schemeClr val="bg1"/>
                </a:solidFill>
              </a:rPr>
              <a:t>”</a:t>
            </a:r>
          </a:p>
        </p:txBody>
      </p:sp>
    </p:spTree>
    <p:extLst>
      <p:ext uri="{BB962C8B-B14F-4D97-AF65-F5344CB8AC3E}">
        <p14:creationId xmlns:p14="http://schemas.microsoft.com/office/powerpoint/2010/main" val="53863672"/>
      </p:ext>
    </p:extLst>
  </p:cSld>
  <p:clrMapOvr>
    <a:masterClrMapping/>
  </p:clrMapOvr>
  <p:extLst>
    <p:ext uri="{DCECCB84-F9BA-43D5-87BE-67443E8EF086}">
      <p15:sldGuideLst xmlns:p15="http://schemas.microsoft.com/office/powerpoint/2012/main">
        <p15:guide id="2" orient="horz" pos="1344">
          <p15:clr>
            <a:srgbClr val="FBAE40"/>
          </p15:clr>
        </p15:guide>
        <p15:guide id="3" pos="1940">
          <p15:clr>
            <a:srgbClr val="FBAE40"/>
          </p15:clr>
        </p15:guide>
        <p15:guide id="4" orient="horz" pos="175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itat (al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3079750" y="2645497"/>
            <a:ext cx="5652000" cy="984885"/>
          </a:xfrm>
        </p:spPr>
        <p:txBody>
          <a:bodyPr anchor="t" anchorCtr="0">
            <a:spAutoFit/>
          </a:bodyPr>
          <a:lstStyle>
            <a:lvl1pPr marL="0" marR="0" indent="0" defTabSz="914400" eaLnBrk="1" fontAlgn="auto" latinLnBrk="0" hangingPunct="1">
              <a:lnSpc>
                <a:spcPct val="100000"/>
              </a:lnSpc>
              <a:spcBef>
                <a:spcPts val="0"/>
              </a:spcBef>
              <a:spcAft>
                <a:spcPts val="0"/>
              </a:spcAft>
              <a:buClrTx/>
              <a:buSzTx/>
              <a:buFontTx/>
              <a:buNone/>
              <a:tabLst/>
              <a:defRPr sz="3200" b="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Citat alt 2 – Klicka här och fyll utrymmet med eget citat.</a:t>
            </a:r>
            <a:endParaRPr lang="en-GB"/>
          </a:p>
        </p:txBody>
      </p:sp>
      <p:sp>
        <p:nvSpPr>
          <p:cNvPr id="9" name="Platshållare för text 8">
            <a:extLst>
              <a:ext uri="{FF2B5EF4-FFF2-40B4-BE49-F238E27FC236}">
                <a16:creationId xmlns:a16="http://schemas.microsoft.com/office/drawing/2014/main" id="{2C338395-11A6-436A-86FE-AE17FA141AB1}"/>
              </a:ext>
            </a:extLst>
          </p:cNvPr>
          <p:cNvSpPr>
            <a:spLocks noGrp="1"/>
          </p:cNvSpPr>
          <p:nvPr>
            <p:ph type="body" sz="quarter" idx="10" hasCustomPrompt="1"/>
          </p:nvPr>
        </p:nvSpPr>
        <p:spPr>
          <a:xfrm>
            <a:off x="7963905" y="3042905"/>
            <a:ext cx="1079500" cy="764856"/>
          </a:xfrm>
          <a:noFill/>
        </p:spPr>
        <p:txBody>
          <a:bodyPr wrap="square" lIns="0" tIns="0" rIns="0" bIns="0" rtlCol="0">
            <a:noAutofit/>
          </a:bodyPr>
          <a:lstStyle>
            <a:lvl1pPr marL="0" indent="0">
              <a:buNone/>
              <a:defRPr lang="en-GB" sz="8000" b="1" kern="1200" dirty="0">
                <a:solidFill>
                  <a:schemeClr val="tx1"/>
                </a:solidFill>
              </a:defRPr>
            </a:lvl1pPr>
          </a:lstStyle>
          <a:p>
            <a:pPr marL="0" lvl="0" algn="l" defTabSz="914400" rtl="0" latinLnBrk="0"/>
            <a:r>
              <a:rPr lang="sv-SE"/>
              <a:t>”</a:t>
            </a:r>
            <a:endParaRPr lang="en-GB"/>
          </a:p>
        </p:txBody>
      </p:sp>
      <p:sp>
        <p:nvSpPr>
          <p:cNvPr id="6" name="Platshållare för text 8">
            <a:extLst>
              <a:ext uri="{FF2B5EF4-FFF2-40B4-BE49-F238E27FC236}">
                <a16:creationId xmlns:a16="http://schemas.microsoft.com/office/drawing/2014/main" id="{EB9DDBE2-274B-428B-97DC-10112C4EBD83}"/>
              </a:ext>
            </a:extLst>
          </p:cNvPr>
          <p:cNvSpPr>
            <a:spLocks noGrp="1"/>
          </p:cNvSpPr>
          <p:nvPr>
            <p:ph type="body" sz="quarter" idx="12" hasCustomPrompt="1"/>
          </p:nvPr>
        </p:nvSpPr>
        <p:spPr>
          <a:xfrm>
            <a:off x="2490427" y="2278049"/>
            <a:ext cx="1079500" cy="764856"/>
          </a:xfrm>
          <a:noFill/>
        </p:spPr>
        <p:txBody>
          <a:bodyPr wrap="square" lIns="0" tIns="0" rIns="0" bIns="0" rtlCol="0">
            <a:noAutofit/>
          </a:bodyPr>
          <a:lstStyle>
            <a:lvl1pPr marL="0" indent="0">
              <a:buNone/>
              <a:defRPr lang="en-GB" sz="8000" b="1" kern="1200" dirty="0">
                <a:solidFill>
                  <a:schemeClr val="tx1"/>
                </a:solidFill>
              </a:defRPr>
            </a:lvl1pPr>
          </a:lstStyle>
          <a:p>
            <a:pPr marL="0" lvl="0" algn="l" defTabSz="914400" rtl="0" latinLnBrk="0"/>
            <a:r>
              <a:rPr lang="sv-SE"/>
              <a:t>”</a:t>
            </a:r>
            <a:endParaRPr lang="en-GB"/>
          </a:p>
        </p:txBody>
      </p:sp>
    </p:spTree>
    <p:extLst>
      <p:ext uri="{BB962C8B-B14F-4D97-AF65-F5344CB8AC3E}">
        <p14:creationId xmlns:p14="http://schemas.microsoft.com/office/powerpoint/2010/main" val="3120895102"/>
      </p:ext>
    </p:extLst>
  </p:cSld>
  <p:clrMapOvr>
    <a:masterClrMapping/>
  </p:clrMapOvr>
  <p:extLst>
    <p:ext uri="{DCECCB84-F9BA-43D5-87BE-67443E8EF086}">
      <p15:sldGuideLst xmlns:p15="http://schemas.microsoft.com/office/powerpoint/2012/main">
        <p15:guide id="2" orient="horz" pos="1344">
          <p15:clr>
            <a:srgbClr val="FBAE40"/>
          </p15:clr>
        </p15:guide>
        <p15:guide id="3" pos="1940">
          <p15:clr>
            <a:srgbClr val="FBAE40"/>
          </p15:clr>
        </p15:guide>
        <p15:guide id="4" orient="horz" pos="175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vslutande sida inne i presentatio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tshållare för text 5">
            <a:extLst>
              <a:ext uri="{FF2B5EF4-FFF2-40B4-BE49-F238E27FC236}">
                <a16:creationId xmlns:a16="http://schemas.microsoft.com/office/drawing/2014/main" id="{75F59F5E-7E6A-4DC9-BB51-FF41C841EAC0}"/>
              </a:ext>
            </a:extLst>
          </p:cNvPr>
          <p:cNvSpPr>
            <a:spLocks noGrp="1"/>
          </p:cNvSpPr>
          <p:nvPr>
            <p:ph type="body" sz="quarter" idx="14" hasCustomPrompt="1"/>
          </p:nvPr>
        </p:nvSpPr>
        <p:spPr>
          <a:xfrm>
            <a:off x="1079884" y="3613897"/>
            <a:ext cx="6941898" cy="1473609"/>
          </a:xfrm>
          <a:prstGeom prst="rect">
            <a:avLst/>
          </a:prstGeom>
        </p:spPr>
        <p:txBody>
          <a:bodyPr wrap="square" anchor="b">
            <a:spAutoFit/>
          </a:bodyPr>
          <a:lstStyle>
            <a:lvl1pPr marL="0" indent="0">
              <a:buNone/>
              <a:defRPr sz="4200" b="1"/>
            </a:lvl1pPr>
            <a:lvl2pPr>
              <a:defRPr/>
            </a:lvl2pPr>
            <a:lvl3pPr>
              <a:defRPr/>
            </a:lvl3pPr>
          </a:lstStyle>
          <a:p>
            <a:pPr lvl="0"/>
            <a:r>
              <a:rPr lang="sv-SE"/>
              <a:t>Avslutande text, exempelvis</a:t>
            </a:r>
            <a:br>
              <a:rPr lang="sv-SE"/>
            </a:br>
            <a:r>
              <a:rPr lang="sv-SE"/>
              <a:t>– Tack för er uppmärksamhet!</a:t>
            </a:r>
          </a:p>
        </p:txBody>
      </p:sp>
      <p:sp>
        <p:nvSpPr>
          <p:cNvPr id="6" name="Platshållare för text 3">
            <a:extLst>
              <a:ext uri="{FF2B5EF4-FFF2-40B4-BE49-F238E27FC236}">
                <a16:creationId xmlns:a16="http://schemas.microsoft.com/office/drawing/2014/main" id="{B0D94D73-9BE5-4EC5-97D7-D1130A739ACF}"/>
              </a:ext>
            </a:extLst>
          </p:cNvPr>
          <p:cNvSpPr>
            <a:spLocks noGrp="1"/>
          </p:cNvSpPr>
          <p:nvPr>
            <p:ph type="body" sz="quarter" idx="15" hasCustomPrompt="1"/>
          </p:nvPr>
        </p:nvSpPr>
        <p:spPr>
          <a:xfrm>
            <a:off x="1079500" y="5147455"/>
            <a:ext cx="6942282" cy="477490"/>
          </a:xfrm>
          <a:prstGeom prst="rect">
            <a:avLst/>
          </a:prstGeom>
        </p:spPr>
        <p:txBody>
          <a:bodyPr>
            <a:noAutofit/>
          </a:bodyPr>
          <a:lstStyle>
            <a:lvl1pPr marL="0" indent="0">
              <a:buNone/>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FÖRNAMN EFTERNAMN, TITEL </a:t>
            </a:r>
          </a:p>
          <a:p>
            <a:pPr lvl="0"/>
            <a:r>
              <a:rPr lang="sv-SE"/>
              <a:t>KONTAKTINFORMATION</a:t>
            </a:r>
            <a:endParaRPr lang="en-GB"/>
          </a:p>
        </p:txBody>
      </p:sp>
    </p:spTree>
    <p:extLst>
      <p:ext uri="{BB962C8B-B14F-4D97-AF65-F5344CB8AC3E}">
        <p14:creationId xmlns:p14="http://schemas.microsoft.com/office/powerpoint/2010/main" val="24958976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636D6A2A-02DE-4847-B7B8-1A98A1069B72}" type="datetimeFigureOut">
              <a:rPr lang="sv-SE" smtClean="0"/>
              <a:t>2020-11-29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C5D9EA-6590-4714-B49C-FD0FA69C2952}" type="slidenum">
              <a:rPr lang="sv-SE" smtClean="0"/>
              <a:t>‹#›</a:t>
            </a:fld>
            <a:endParaRPr lang="sv-SE"/>
          </a:p>
        </p:txBody>
      </p:sp>
    </p:spTree>
    <p:extLst>
      <p:ext uri="{BB962C8B-B14F-4D97-AF65-F5344CB8AC3E}">
        <p14:creationId xmlns:p14="http://schemas.microsoft.com/office/powerpoint/2010/main" val="140717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2.emf"/><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ags" Target="../tags/tag1.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4.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ags" Target="../tags/tag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D6A2A-02DE-4847-B7B8-1A98A1069B72}" type="datetimeFigureOut">
              <a:rPr lang="sv-SE" smtClean="0"/>
              <a:t>2020-11-29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5D9EA-6590-4714-B49C-FD0FA69C2952}" type="slidenum">
              <a:rPr lang="sv-SE" smtClean="0"/>
              <a:t>‹#›</a:t>
            </a:fld>
            <a:endParaRPr lang="sv-SE"/>
          </a:p>
        </p:txBody>
      </p:sp>
    </p:spTree>
    <p:extLst>
      <p:ext uri="{BB962C8B-B14F-4D97-AF65-F5344CB8AC3E}">
        <p14:creationId xmlns:p14="http://schemas.microsoft.com/office/powerpoint/2010/main" val="3515669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5867400"/>
            <a:ext cx="12192000" cy="990600"/>
          </a:xfrm>
          <a:prstGeom prst="rect">
            <a:avLst/>
          </a:prstGeom>
          <a:solidFill>
            <a:srgbClr val="A19689"/>
          </a:solidFill>
          <a:ln w="9525">
            <a:noFill/>
            <a:miter lim="800000"/>
            <a:headEnd/>
            <a:tailEnd/>
          </a:ln>
          <a:effectLst/>
        </p:spPr>
        <p:txBody>
          <a:bodyPr wrap="none" anchor="ctr"/>
          <a:lstStyle/>
          <a:p>
            <a:pPr>
              <a:defRPr/>
            </a:pPr>
            <a:endParaRPr lang="sv-SE" sz="2400">
              <a:latin typeface="Times New Roman" charset="0"/>
            </a:endParaRPr>
          </a:p>
        </p:txBody>
      </p:sp>
      <p:sp>
        <p:nvSpPr>
          <p:cNvPr id="1028" name="Rectangle 4"/>
          <p:cNvSpPr>
            <a:spLocks noGrp="1" noChangeArrowheads="1"/>
          </p:cNvSpPr>
          <p:nvPr>
            <p:ph type="dt" sz="half" idx="2"/>
          </p:nvPr>
        </p:nvSpPr>
        <p:spPr bwMode="auto">
          <a:xfrm>
            <a:off x="609600" y="6019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endParaRPr lang="sv-SE" altLang="sv-SE"/>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sv-SE" altLang="sv-SE"/>
          </a:p>
        </p:txBody>
      </p:sp>
      <p:sp>
        <p:nvSpPr>
          <p:cNvPr id="1030" name="Rectangle 6"/>
          <p:cNvSpPr>
            <a:spLocks noGrp="1" noChangeArrowheads="1"/>
          </p:cNvSpPr>
          <p:nvPr>
            <p:ph type="sldNum" sz="quarter" idx="4"/>
          </p:nvPr>
        </p:nvSpPr>
        <p:spPr bwMode="auto">
          <a:xfrm>
            <a:off x="609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fld id="{DF008192-8555-4FA8-97F1-DCBD108ECA15}" type="slidenum">
              <a:rPr lang="sv-SE" altLang="sv-SE"/>
              <a:pPr/>
              <a:t>‹#›</a:t>
            </a:fld>
            <a:endParaRPr lang="sv-SE" altLang="sv-SE"/>
          </a:p>
        </p:txBody>
      </p:sp>
      <p:sp>
        <p:nvSpPr>
          <p:cNvPr id="1031"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 på bakgrundsrubriken</a:t>
            </a:r>
          </a:p>
        </p:txBody>
      </p:sp>
      <p:sp>
        <p:nvSpPr>
          <p:cNvPr id="1032" name="Rectangle 3"/>
          <p:cNvSpPr>
            <a:spLocks noGrp="1" noChangeArrowheads="1"/>
          </p:cNvSpPr>
          <p:nvPr>
            <p:ph type="body" idx="1"/>
          </p:nvPr>
        </p:nvSpPr>
        <p:spPr bwMode="auto">
          <a:xfrm>
            <a:off x="914400" y="1676400"/>
            <a:ext cx="1036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p:txBody>
      </p:sp>
      <p:pic>
        <p:nvPicPr>
          <p:cNvPr id="3" name="Bildobjekt 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696400" y="6033941"/>
            <a:ext cx="1800000" cy="644364"/>
          </a:xfrm>
          <a:prstGeom prst="rect">
            <a:avLst/>
          </a:prstGeom>
        </p:spPr>
      </p:pic>
    </p:spTree>
    <p:extLst>
      <p:ext uri="{BB962C8B-B14F-4D97-AF65-F5344CB8AC3E}">
        <p14:creationId xmlns:p14="http://schemas.microsoft.com/office/powerpoint/2010/main" val="309107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rtl="0" eaLnBrk="1" fontAlgn="base" hangingPunct="1">
        <a:spcBef>
          <a:spcPct val="0"/>
        </a:spcBef>
        <a:spcAft>
          <a:spcPct val="0"/>
        </a:spcAft>
        <a:defRPr sz="3600">
          <a:solidFill>
            <a:srgbClr val="A19689"/>
          </a:solidFill>
          <a:latin typeface="+mj-lt"/>
          <a:ea typeface="+mj-ea"/>
          <a:cs typeface="+mj-cs"/>
        </a:defRPr>
      </a:lvl1pPr>
      <a:lvl2pPr algn="l" rtl="0" eaLnBrk="1" fontAlgn="base" hangingPunct="1">
        <a:spcBef>
          <a:spcPct val="0"/>
        </a:spcBef>
        <a:spcAft>
          <a:spcPct val="0"/>
        </a:spcAft>
        <a:defRPr sz="3600">
          <a:solidFill>
            <a:srgbClr val="A19689"/>
          </a:solidFill>
          <a:latin typeface="Arial" charset="0"/>
        </a:defRPr>
      </a:lvl2pPr>
      <a:lvl3pPr algn="l" rtl="0" eaLnBrk="1" fontAlgn="base" hangingPunct="1">
        <a:spcBef>
          <a:spcPct val="0"/>
        </a:spcBef>
        <a:spcAft>
          <a:spcPct val="0"/>
        </a:spcAft>
        <a:defRPr sz="3600">
          <a:solidFill>
            <a:srgbClr val="A19689"/>
          </a:solidFill>
          <a:latin typeface="Arial" charset="0"/>
        </a:defRPr>
      </a:lvl3pPr>
      <a:lvl4pPr algn="l" rtl="0" eaLnBrk="1" fontAlgn="base" hangingPunct="1">
        <a:spcBef>
          <a:spcPct val="0"/>
        </a:spcBef>
        <a:spcAft>
          <a:spcPct val="0"/>
        </a:spcAft>
        <a:defRPr sz="3600">
          <a:solidFill>
            <a:srgbClr val="A19689"/>
          </a:solidFill>
          <a:latin typeface="Arial" charset="0"/>
        </a:defRPr>
      </a:lvl4pPr>
      <a:lvl5pPr algn="l" rtl="0" eaLnBrk="1" fontAlgn="base" hangingPunct="1">
        <a:spcBef>
          <a:spcPct val="0"/>
        </a:spcBef>
        <a:spcAft>
          <a:spcPct val="0"/>
        </a:spcAft>
        <a:defRPr sz="3600">
          <a:solidFill>
            <a:srgbClr val="A19689"/>
          </a:solidFill>
          <a:latin typeface="Arial" charset="0"/>
        </a:defRPr>
      </a:lvl5pPr>
      <a:lvl6pPr marL="457200" algn="l" rtl="0" eaLnBrk="1" fontAlgn="base" hangingPunct="1">
        <a:spcBef>
          <a:spcPct val="0"/>
        </a:spcBef>
        <a:spcAft>
          <a:spcPct val="0"/>
        </a:spcAft>
        <a:defRPr sz="3600">
          <a:solidFill>
            <a:srgbClr val="A19689"/>
          </a:solidFill>
          <a:latin typeface="Arial" charset="0"/>
        </a:defRPr>
      </a:lvl6pPr>
      <a:lvl7pPr marL="914400" algn="l" rtl="0" eaLnBrk="1" fontAlgn="base" hangingPunct="1">
        <a:spcBef>
          <a:spcPct val="0"/>
        </a:spcBef>
        <a:spcAft>
          <a:spcPct val="0"/>
        </a:spcAft>
        <a:defRPr sz="3600">
          <a:solidFill>
            <a:srgbClr val="A19689"/>
          </a:solidFill>
          <a:latin typeface="Arial" charset="0"/>
        </a:defRPr>
      </a:lvl7pPr>
      <a:lvl8pPr marL="1371600" algn="l" rtl="0" eaLnBrk="1" fontAlgn="base" hangingPunct="1">
        <a:spcBef>
          <a:spcPct val="0"/>
        </a:spcBef>
        <a:spcAft>
          <a:spcPct val="0"/>
        </a:spcAft>
        <a:defRPr sz="3600">
          <a:solidFill>
            <a:srgbClr val="A19689"/>
          </a:solidFill>
          <a:latin typeface="Arial" charset="0"/>
        </a:defRPr>
      </a:lvl8pPr>
      <a:lvl9pPr marL="1828800" algn="l" rtl="0" eaLnBrk="1" fontAlgn="base" hangingPunct="1">
        <a:spcBef>
          <a:spcPct val="0"/>
        </a:spcBef>
        <a:spcAft>
          <a:spcPct val="0"/>
        </a:spcAft>
        <a:defRPr sz="3600">
          <a:solidFill>
            <a:srgbClr val="A19689"/>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2800" y="360000"/>
            <a:ext cx="10944804" cy="1029740"/>
          </a:xfrm>
          <a:prstGeom prst="rect">
            <a:avLst/>
          </a:prstGeom>
        </p:spPr>
        <p:txBody>
          <a:bodyPr vert="horz" lIns="0" tIns="45720" rIns="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22799" y="1890713"/>
            <a:ext cx="10955715" cy="4129082"/>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76240" y="297899"/>
            <a:ext cx="977891" cy="216000"/>
          </a:xfrm>
          <a:prstGeom prst="rect">
            <a:avLst/>
          </a:prstGeom>
        </p:spPr>
        <p:txBody>
          <a:bodyPr vert="horz" lIns="0" tIns="0" rIns="0" bIns="0" rtlCol="0" anchor="ctr"/>
          <a:lstStyle>
            <a:lvl1pPr algn="r">
              <a:defRPr sz="900" baseline="0">
                <a:solidFill>
                  <a:schemeClr val="tx1"/>
                </a:solidFill>
              </a:defRPr>
            </a:lvl1pPr>
          </a:lstStyle>
          <a:p>
            <a:fld id="{6C37EBDB-E3D6-441D-8D74-0BD88E948927}" type="datetime1">
              <a:rPr lang="sv-SE" smtClean="0"/>
              <a:t>2020-11-29</a:t>
            </a:fld>
            <a:endParaRPr lang="sv-SE" dirty="0"/>
          </a:p>
        </p:txBody>
      </p:sp>
      <p:sp>
        <p:nvSpPr>
          <p:cNvPr id="5" name="Platshållare för sidfot 4"/>
          <p:cNvSpPr>
            <a:spLocks noGrp="1"/>
          </p:cNvSpPr>
          <p:nvPr>
            <p:ph type="ftr" sz="quarter" idx="3"/>
          </p:nvPr>
        </p:nvSpPr>
        <p:spPr>
          <a:xfrm>
            <a:off x="2073600" y="6304768"/>
            <a:ext cx="9000000" cy="216000"/>
          </a:xfrm>
          <a:prstGeom prst="rect">
            <a:avLst/>
          </a:prstGeom>
        </p:spPr>
        <p:txBody>
          <a:bodyPr vert="horz" lIns="0" tIns="0" rIns="0" bIns="0" rtlCol="0" anchor="b"/>
          <a:lstStyle>
            <a:lvl1pPr algn="r">
              <a:defRPr sz="1200" b="1" baseline="0">
                <a:solidFill>
                  <a:schemeClr val="tx1"/>
                </a:solidFill>
              </a:defRPr>
            </a:lvl1pPr>
          </a:lstStyle>
          <a:p>
            <a:r>
              <a:rPr lang="sv-SE"/>
              <a:t>Utredningen om samordning av statliga utbetalningar från välfärdsystemen</a:t>
            </a:r>
            <a:endParaRPr lang="sv-SE" dirty="0"/>
          </a:p>
        </p:txBody>
      </p:sp>
      <p:sp>
        <p:nvSpPr>
          <p:cNvPr id="6" name="Platshållare för bildnummer 5"/>
          <p:cNvSpPr>
            <a:spLocks noGrp="1"/>
          </p:cNvSpPr>
          <p:nvPr>
            <p:ph type="sldNum" sz="quarter" idx="4"/>
          </p:nvPr>
        </p:nvSpPr>
        <p:spPr>
          <a:xfrm>
            <a:off x="11082155" y="6304768"/>
            <a:ext cx="482400" cy="216000"/>
          </a:xfrm>
          <a:prstGeom prst="rect">
            <a:avLst/>
          </a:prstGeom>
        </p:spPr>
        <p:txBody>
          <a:bodyPr vert="horz" lIns="0" tIns="0" rIns="0" bIns="0" rtlCol="0" anchor="b"/>
          <a:lstStyle>
            <a:lvl1pPr algn="r">
              <a:defRPr sz="900" b="0" baseline="0">
                <a:solidFill>
                  <a:schemeClr val="tx1"/>
                </a:solidFill>
              </a:defRPr>
            </a:lvl1p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28A042F4-CEC1-4F21-8DFC-009250824066}"/>
              </a:ext>
            </a:extLst>
          </p:cNvPr>
          <p:cNvSpPr/>
          <p:nvPr userDrawn="1">
            <p:custDataLst>
              <p:tags r:id="rId15"/>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RK Logga">
            <a:extLst>
              <a:ext uri="{FF2B5EF4-FFF2-40B4-BE49-F238E27FC236}">
                <a16:creationId xmlns:a16="http://schemas.microsoft.com/office/drawing/2014/main" id="{DD128F5E-6722-4064-8C20-78D1126846CD}"/>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a:xfrm>
            <a:off x="623466" y="6032087"/>
            <a:ext cx="1091718" cy="605164"/>
          </a:xfrm>
          <a:prstGeom prst="rect">
            <a:avLst/>
          </a:prstGeom>
        </p:spPr>
      </p:pic>
    </p:spTree>
    <p:extLst>
      <p:ext uri="{BB962C8B-B14F-4D97-AF65-F5344CB8AC3E}">
        <p14:creationId xmlns:p14="http://schemas.microsoft.com/office/powerpoint/2010/main" val="15412833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dt="0"/>
  <p:txStyles>
    <p:titleStyle>
      <a:lvl1pPr algn="l" defTabSz="914400" rtl="0" eaLnBrk="1" latinLnBrk="0" hangingPunct="1">
        <a:lnSpc>
          <a:spcPct val="100000"/>
        </a:lnSpc>
        <a:spcBef>
          <a:spcPct val="0"/>
        </a:spcBef>
        <a:buNone/>
        <a:defRPr sz="4800" kern="1200" baseline="0">
          <a:solidFill>
            <a:srgbClr val="206779"/>
          </a:solidFill>
          <a:latin typeface="+mj-lt"/>
          <a:ea typeface="+mj-ea"/>
          <a:cs typeface="+mj-cs"/>
        </a:defRPr>
      </a:lvl1pPr>
    </p:titleStyle>
    <p:body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17">
          <p15:clr>
            <a:srgbClr val="F26B43"/>
          </p15:clr>
        </p15:guide>
        <p15:guide id="2" orient="horz" pos="2160">
          <p15:clr>
            <a:srgbClr val="F26B43"/>
          </p15:clr>
        </p15:guide>
        <p15:guide id="3" orient="horz" pos="3803">
          <p15:clr>
            <a:srgbClr val="F26B43"/>
          </p15:clr>
        </p15:guide>
        <p15:guide id="4" orient="horz" pos="1191">
          <p15:clr>
            <a:srgbClr val="F26B43"/>
          </p15:clr>
        </p15:guide>
        <p15:guide id="5" pos="330">
          <p15:clr>
            <a:srgbClr val="F26B43"/>
          </p15:clr>
        </p15:guide>
        <p15:guide id="6" pos="733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2800" y="360000"/>
            <a:ext cx="10944804" cy="1029740"/>
          </a:xfrm>
          <a:prstGeom prst="rect">
            <a:avLst/>
          </a:prstGeom>
        </p:spPr>
        <p:txBody>
          <a:bodyPr vert="horz" lIns="0" tIns="45720" rIns="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22799" y="1890713"/>
            <a:ext cx="10955715" cy="4129082"/>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76240" y="297899"/>
            <a:ext cx="977891" cy="216000"/>
          </a:xfrm>
          <a:prstGeom prst="rect">
            <a:avLst/>
          </a:prstGeom>
        </p:spPr>
        <p:txBody>
          <a:bodyPr vert="horz" lIns="0" tIns="0" rIns="0" bIns="0" rtlCol="0" anchor="ctr"/>
          <a:lstStyle>
            <a:lvl1pPr algn="r">
              <a:defRPr sz="900" baseline="0">
                <a:solidFill>
                  <a:schemeClr val="tx1"/>
                </a:solidFill>
              </a:defRPr>
            </a:lvl1pPr>
          </a:lstStyle>
          <a:p>
            <a:fld id="{6C37EBDB-E3D6-441D-8D74-0BD88E948927}" type="datetime1">
              <a:rPr lang="sv-SE" smtClean="0"/>
              <a:t>2020-11-29</a:t>
            </a:fld>
            <a:endParaRPr lang="sv-SE" dirty="0"/>
          </a:p>
        </p:txBody>
      </p:sp>
      <p:sp>
        <p:nvSpPr>
          <p:cNvPr id="5" name="Platshållare för sidfot 4"/>
          <p:cNvSpPr>
            <a:spLocks noGrp="1"/>
          </p:cNvSpPr>
          <p:nvPr>
            <p:ph type="ftr" sz="quarter" idx="3"/>
          </p:nvPr>
        </p:nvSpPr>
        <p:spPr>
          <a:xfrm>
            <a:off x="7640115" y="6304768"/>
            <a:ext cx="3456000" cy="216000"/>
          </a:xfrm>
          <a:prstGeom prst="rect">
            <a:avLst/>
          </a:prstGeom>
        </p:spPr>
        <p:txBody>
          <a:bodyPr vert="horz" lIns="0" tIns="0" rIns="0" bIns="0" rtlCol="0" anchor="b"/>
          <a:lstStyle>
            <a:lvl1pPr algn="r">
              <a:defRPr sz="1200" b="1" baseline="0">
                <a:solidFill>
                  <a:schemeClr val="tx1"/>
                </a:solidFill>
              </a:defRPr>
            </a:lvl1pPr>
          </a:lstStyle>
          <a:p>
            <a:r>
              <a:rPr lang="sv-SE"/>
              <a:t>Arbetsmarknadsdepartementet</a:t>
            </a:r>
            <a:endParaRPr lang="sv-SE" dirty="0"/>
          </a:p>
        </p:txBody>
      </p:sp>
      <p:sp>
        <p:nvSpPr>
          <p:cNvPr id="6" name="Platshållare för bildnummer 5"/>
          <p:cNvSpPr>
            <a:spLocks noGrp="1"/>
          </p:cNvSpPr>
          <p:nvPr>
            <p:ph type="sldNum" sz="quarter" idx="4"/>
          </p:nvPr>
        </p:nvSpPr>
        <p:spPr>
          <a:xfrm>
            <a:off x="11082155" y="6304768"/>
            <a:ext cx="482400" cy="216000"/>
          </a:xfrm>
          <a:prstGeom prst="rect">
            <a:avLst/>
          </a:prstGeom>
        </p:spPr>
        <p:txBody>
          <a:bodyPr vert="horz" lIns="0" tIns="0" rIns="0" bIns="0" rtlCol="0" anchor="b"/>
          <a:lstStyle>
            <a:lvl1pPr algn="r">
              <a:defRPr sz="900" b="0" baseline="0">
                <a:solidFill>
                  <a:schemeClr val="tx1"/>
                </a:solidFill>
              </a:defRPr>
            </a:lvl1p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335B5A14-326E-4CD9-8276-9C9B316CD818}"/>
              </a:ext>
            </a:extLst>
          </p:cNvPr>
          <p:cNvSpPr/>
          <p:nvPr userDrawn="1">
            <p:custDataLst>
              <p:tags r:id="rId19"/>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RK Logga">
            <a:extLst>
              <a:ext uri="{FF2B5EF4-FFF2-40B4-BE49-F238E27FC236}">
                <a16:creationId xmlns:a16="http://schemas.microsoft.com/office/drawing/2014/main" id="{B111B624-DE75-449E-8B05-66A619AE5E67}"/>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a:xfrm>
            <a:off x="623393" y="6159720"/>
            <a:ext cx="1742113" cy="505162"/>
          </a:xfrm>
          <a:prstGeom prst="rect">
            <a:avLst/>
          </a:prstGeom>
        </p:spPr>
      </p:pic>
    </p:spTree>
    <p:extLst>
      <p:ext uri="{BB962C8B-B14F-4D97-AF65-F5344CB8AC3E}">
        <p14:creationId xmlns:p14="http://schemas.microsoft.com/office/powerpoint/2010/main" val="30630813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dt="0"/>
  <p:txStyles>
    <p:titleStyle>
      <a:lvl1pPr algn="l" defTabSz="914400" rtl="0" eaLnBrk="1" latinLnBrk="0" hangingPunct="1">
        <a:lnSpc>
          <a:spcPct val="100000"/>
        </a:lnSpc>
        <a:spcBef>
          <a:spcPct val="0"/>
        </a:spcBef>
        <a:buNone/>
        <a:defRPr sz="4800" kern="1200" baseline="0">
          <a:solidFill>
            <a:schemeClr val="tx2"/>
          </a:solidFill>
          <a:latin typeface="+mj-lt"/>
          <a:ea typeface="+mj-ea"/>
          <a:cs typeface="+mj-cs"/>
        </a:defRPr>
      </a:lvl1pPr>
    </p:titleStyle>
    <p:body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17">
          <p15:clr>
            <a:srgbClr val="F26B43"/>
          </p15:clr>
        </p15:guide>
        <p15:guide id="2" orient="horz" pos="2160">
          <p15:clr>
            <a:srgbClr val="F26B43"/>
          </p15:clr>
        </p15:guide>
        <p15:guide id="3" orient="horz" pos="3803">
          <p15:clr>
            <a:srgbClr val="F26B43"/>
          </p15:clr>
        </p15:guide>
        <p15:guide id="4" orient="horz" pos="1191">
          <p15:clr>
            <a:srgbClr val="F26B43"/>
          </p15:clr>
        </p15:guide>
        <p15:guide id="5" pos="330">
          <p15:clr>
            <a:srgbClr val="F26B43"/>
          </p15:clr>
        </p15:guide>
        <p15:guide id="6" pos="733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04392-5564-4DE1-B381-C84ADEB0F9BF}" type="slidenum">
              <a:rPr lang="sv-SE" smtClean="0"/>
              <a:t>‹#›</a:t>
            </a:fld>
            <a:endParaRPr lang="sv-SE"/>
          </a:p>
        </p:txBody>
      </p:sp>
    </p:spTree>
    <p:extLst>
      <p:ext uri="{BB962C8B-B14F-4D97-AF65-F5344CB8AC3E}">
        <p14:creationId xmlns:p14="http://schemas.microsoft.com/office/powerpoint/2010/main" val="1261943008"/>
      </p:ext>
    </p:extLst>
  </p:cSld>
  <p:clrMap bg1="lt1" tx1="dk1" bg2="lt2" tx2="dk2" accent1="accent1" accent2="accent2" accent3="accent3" accent4="accent4" accent5="accent5" accent6="accent6" hlink="hlink" folHlink="folHlink"/>
  <p:sldLayoutIdLst>
    <p:sldLayoutId id="2147483736" r:id="rId1"/>
    <p:sldLayoutId id="2147483737"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5EFED1E-2297-45B0-81DA-E00EEF5F78F3}"/>
              </a:ext>
            </a:extLst>
          </p:cNvPr>
          <p:cNvSpPr>
            <a:spLocks noGrp="1"/>
          </p:cNvSpPr>
          <p:nvPr>
            <p:ph type="title"/>
          </p:nvPr>
        </p:nvSpPr>
        <p:spPr>
          <a:xfrm>
            <a:off x="1055688" y="1052514"/>
            <a:ext cx="10080625" cy="431800"/>
          </a:xfrm>
          <a:prstGeom prst="rect">
            <a:avLst/>
          </a:prstGeom>
        </p:spPr>
        <p:txBody>
          <a:bodyPr vert="horz" lIns="0" tIns="0" rIns="0" bIns="0" rtlCol="0" anchor="t" anchorCtr="0">
            <a:noAutofit/>
          </a:bodyPr>
          <a:lstStyle/>
          <a:p>
            <a:r>
              <a:rPr lang="sv-SE"/>
              <a:t>Klicka här för att ändra mall för rubrikformat</a:t>
            </a:r>
            <a:endParaRPr lang="en-GB"/>
          </a:p>
        </p:txBody>
      </p:sp>
      <p:sp>
        <p:nvSpPr>
          <p:cNvPr id="4" name="Platshållare för text 3">
            <a:extLst>
              <a:ext uri="{FF2B5EF4-FFF2-40B4-BE49-F238E27FC236}">
                <a16:creationId xmlns:a16="http://schemas.microsoft.com/office/drawing/2014/main" id="{C1011E17-EDA1-47F3-A3FF-A7DC50BE4424}"/>
              </a:ext>
            </a:extLst>
          </p:cNvPr>
          <p:cNvSpPr>
            <a:spLocks noGrp="1"/>
          </p:cNvSpPr>
          <p:nvPr>
            <p:ph type="body" idx="1"/>
          </p:nvPr>
        </p:nvSpPr>
        <p:spPr>
          <a:xfrm>
            <a:off x="1055688" y="1825625"/>
            <a:ext cx="10080625" cy="4351338"/>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7101552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Lst>
  <p:hf sldNum="0" hdr="0" dt="0"/>
  <p:txStyles>
    <p:titleStyle>
      <a:lvl1pPr eaLnBrk="1" hangingPunct="1">
        <a:defRPr sz="3200" b="1">
          <a:solidFill>
            <a:schemeClr val="tx1"/>
          </a:solidFill>
          <a:latin typeface="+mj-lt"/>
          <a:ea typeface="+mj-ea"/>
          <a:cs typeface="+mj-cs"/>
        </a:defRPr>
      </a:lvl1pPr>
    </p:titleStyle>
    <p:bodyStyle>
      <a:lvl1pPr marL="266400" indent="-266400" eaLnBrk="1" hangingPunct="1">
        <a:lnSpc>
          <a:spcPct val="114000"/>
        </a:lnSpc>
        <a:buClr>
          <a:schemeClr val="tx2"/>
        </a:buClr>
        <a:buSzPct val="80000"/>
        <a:buFont typeface="Wingdings 3" panose="05040102010807070707" pitchFamily="18" charset="2"/>
        <a:buChar char=""/>
        <a:defRPr sz="2200">
          <a:latin typeface="+mn-lt"/>
          <a:ea typeface="+mn-ea"/>
          <a:cs typeface="+mn-cs"/>
        </a:defRPr>
      </a:lvl1pPr>
      <a:lvl2pPr marL="532800" indent="-266700" eaLnBrk="1" hangingPunct="1">
        <a:lnSpc>
          <a:spcPct val="114000"/>
        </a:lnSpc>
        <a:buClr>
          <a:schemeClr val="accent3"/>
        </a:buClr>
        <a:buSzPct val="80000"/>
        <a:buFont typeface="Wingdings 3" panose="05040102010807070707" pitchFamily="18" charset="2"/>
        <a:buChar char=""/>
        <a:defRPr sz="2200">
          <a:latin typeface="+mn-lt"/>
          <a:ea typeface="+mn-ea"/>
          <a:cs typeface="+mn-cs"/>
        </a:defRPr>
      </a:lvl2pPr>
      <a:lvl3pPr marL="716400" indent="-187200" eaLnBrk="1" hangingPunct="1">
        <a:lnSpc>
          <a:spcPct val="114000"/>
        </a:lnSpc>
        <a:buClrTx/>
        <a:buSzPct val="100000"/>
        <a:buFont typeface="Arial" panose="020B0604020202020204" pitchFamily="34" charset="0"/>
        <a:buChar char="•"/>
        <a:defRPr sz="2200">
          <a:latin typeface="+mn-lt"/>
          <a:ea typeface="+mn-ea"/>
          <a:cs typeface="+mn-cs"/>
        </a:defRPr>
      </a:lvl3pPr>
      <a:lvl4pPr marL="716400" indent="-187200" eaLnBrk="1" hangingPunct="1">
        <a:lnSpc>
          <a:spcPct val="114000"/>
        </a:lnSpc>
        <a:buFont typeface="Arial" panose="020B0604020202020204" pitchFamily="34" charset="0"/>
        <a:buChar char="•"/>
        <a:defRPr sz="2200">
          <a:latin typeface="+mn-lt"/>
          <a:ea typeface="+mn-ea"/>
          <a:cs typeface="+mn-cs"/>
        </a:defRPr>
      </a:lvl4pPr>
      <a:lvl5pPr marL="1060450" indent="-342900" eaLnBrk="1" hangingPunct="1">
        <a:lnSpc>
          <a:spcPct val="114000"/>
        </a:lnSpc>
        <a:buFont typeface="Arial" panose="020B0604020202020204" pitchFamily="34" charset="0"/>
        <a:buChar char="•"/>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guide id="2" orient="horz" pos="935">
          <p15:clr>
            <a:srgbClr val="F26B43"/>
          </p15:clr>
        </p15:guide>
        <p15:guide id="3" orient="horz" pos="663">
          <p15:clr>
            <a:srgbClr val="F26B43"/>
          </p15:clr>
        </p15:guide>
        <p15:guide id="5" orient="horz" pos="1457">
          <p15:clr>
            <a:srgbClr val="F26B43"/>
          </p15:clr>
        </p15:guide>
        <p15:guide id="6" pos="665">
          <p15:clr>
            <a:srgbClr val="F26B43"/>
          </p15:clr>
        </p15:guide>
        <p15:guide id="7" pos="3840">
          <p15:clr>
            <a:srgbClr val="F26B43"/>
          </p15:clr>
        </p15:guide>
        <p15:guide id="8" pos="7015">
          <p15:clr>
            <a:srgbClr val="F26B43"/>
          </p15:clr>
        </p15:guide>
        <p15:guide id="9" pos="45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32.jp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5.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image" Target="../media/image35.png"/><Relationship Id="rId5" Type="http://schemas.openxmlformats.org/officeDocument/2006/relationships/diagramQuickStyle" Target="../diagrams/quickStyle2.xml"/><Relationship Id="rId10" Type="http://schemas.openxmlformats.org/officeDocument/2006/relationships/image" Target="../media/image43.jpeg"/><Relationship Id="rId4" Type="http://schemas.openxmlformats.org/officeDocument/2006/relationships/diagramLayout" Target="../diagrams/layout2.xml"/><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4.xml"/><Relationship Id="rId6" Type="http://schemas.openxmlformats.org/officeDocument/2006/relationships/image" Target="../media/image51.png"/><Relationship Id="rId5" Type="http://schemas.openxmlformats.org/officeDocument/2006/relationships/hyperlink" Target="https://www.google.com/url?sa=i&amp;rct=j&amp;q=&amp;esrc=s&amp;source=images&amp;cd=&amp;ved=2ahUKEwjxgvOZ1rflAhW8w8QBHZSeD-EQjRx6BAgBEAQ&amp;url=https%3A%2F%2Fbolagsverket.se%2F&amp;psig=AOvVaw2GMhkSjk59B1pe-8VpmsaZ&amp;ust=1572101924756650" TargetMode="Externa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67.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685109" y="1580605"/>
            <a:ext cx="8893796" cy="2123658"/>
          </a:xfrm>
          <a:prstGeom prst="rect">
            <a:avLst/>
          </a:prstGeom>
          <a:noFill/>
          <a:effectLst>
            <a:outerShdw blurRad="50800" dist="50800" dir="5400000" algn="ctr" rotWithShape="0">
              <a:schemeClr val="accent1">
                <a:lumMod val="75000"/>
              </a:schemeClr>
            </a:outerShdw>
          </a:effectLst>
        </p:spPr>
        <p:txBody>
          <a:bodyPr wrap="square" lIns="91440" tIns="45720" rIns="91440" bIns="45720">
            <a:spAutoFit/>
          </a:bodyPr>
          <a:lstStyle/>
          <a:p>
            <a:pPr algn="ctr"/>
            <a:r>
              <a:rPr lang="sv-SE" sz="6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STORA BRANSCHGRUPPEN</a:t>
            </a:r>
            <a:endParaRPr lang="sv-SE"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033577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87" y="3429297"/>
            <a:ext cx="2925171" cy="1376551"/>
          </a:xfrm>
          <a:prstGeom prst="rect">
            <a:avLst/>
          </a:prstGeom>
        </p:spPr>
      </p:pic>
      <p:pic>
        <p:nvPicPr>
          <p:cNvPr id="10" name="Bildobjekt 9" descr="Fil:Skatteverket-logga.jpg - Wiki-Röt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87" y="1830050"/>
            <a:ext cx="1905000" cy="1728788"/>
          </a:xfrm>
          <a:prstGeom prst="rect">
            <a:avLst/>
          </a:prstGeom>
        </p:spPr>
      </p:pic>
      <p:sp>
        <p:nvSpPr>
          <p:cNvPr id="2" name="Rubrik 1"/>
          <p:cNvSpPr>
            <a:spLocks noGrp="1"/>
          </p:cNvSpPr>
          <p:nvPr>
            <p:ph type="title"/>
          </p:nvPr>
        </p:nvSpPr>
        <p:spPr>
          <a:xfrm>
            <a:off x="914400" y="188640"/>
            <a:ext cx="10363200" cy="1143000"/>
          </a:xfrm>
        </p:spPr>
        <p:txBody>
          <a:bodyPr/>
          <a:lstStyle/>
          <a:p>
            <a:pPr algn="ctr"/>
            <a:r>
              <a:rPr lang="sv-SE" dirty="0" smtClean="0"/>
              <a:t>Vem kontrollerar beslutsunderlaget?</a:t>
            </a:r>
            <a:br>
              <a:rPr lang="sv-SE" dirty="0" smtClean="0"/>
            </a:br>
            <a:r>
              <a:rPr lang="sv-SE" sz="2400" dirty="0" smtClean="0"/>
              <a:t>- Behovet av informationsdelning och referensuppgifter</a:t>
            </a:r>
            <a:endParaRPr lang="sv-SE" sz="2400" dirty="0"/>
          </a:p>
        </p:txBody>
      </p:sp>
      <p:pic>
        <p:nvPicPr>
          <p:cNvPr id="5" name="Bildobjekt 4" descr="Free vector graphic: Avatar, Anonymous, Blue, Symbol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72169" y="3912502"/>
            <a:ext cx="900781" cy="1553908"/>
          </a:xfrm>
          <a:prstGeom prst="rect">
            <a:avLst/>
          </a:prstGeom>
        </p:spPr>
      </p:pic>
      <p:pic>
        <p:nvPicPr>
          <p:cNvPr id="6" name="Bildobjekt 5" descr="Free vector graphic: Person, User, Avatar, Man, Suit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5000" y="4005064"/>
            <a:ext cx="1019563" cy="1694858"/>
          </a:xfrm>
          <a:prstGeom prst="rect">
            <a:avLst/>
          </a:prstGeom>
        </p:spPr>
      </p:pic>
      <p:pic>
        <p:nvPicPr>
          <p:cNvPr id="8" name="Bildobjekt 7" descr="Migrationsverket - BrandMaster"/>
          <p:cNvPicPr>
            <a:picLocks noChangeAspect="1"/>
          </p:cNvPicPr>
          <p:nvPr/>
        </p:nvPicPr>
        <p:blipFill rotWithShape="1">
          <a:blip r:embed="rId7">
            <a:extLst>
              <a:ext uri="{28A0092B-C50C-407E-A947-70E740481C1C}">
                <a14:useLocalDpi xmlns:a14="http://schemas.microsoft.com/office/drawing/2010/main" val="0"/>
              </a:ext>
            </a:extLst>
          </a:blip>
          <a:srcRect l="15011" t="29236" r="15060" b="30898"/>
          <a:stretch/>
        </p:blipFill>
        <p:spPr>
          <a:xfrm>
            <a:off x="7480770" y="2202875"/>
            <a:ext cx="2664296" cy="1080120"/>
          </a:xfrm>
          <a:prstGeom prst="rect">
            <a:avLst/>
          </a:prstGeom>
        </p:spPr>
      </p:pic>
      <p:pic>
        <p:nvPicPr>
          <p:cNvPr id="9" name="Bildobjekt 8" descr="Försäkringskassan Archives - Tourettebloggen.s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1704" y="2028589"/>
            <a:ext cx="1279525" cy="1279525"/>
          </a:xfrm>
          <a:prstGeom prst="rect">
            <a:avLst/>
          </a:prstGeom>
        </p:spPr>
      </p:pic>
      <p:pic>
        <p:nvPicPr>
          <p:cNvPr id="13" name="Bildobjekt 12" descr="Stamp Wood Printer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8855" y="3025797"/>
            <a:ext cx="1146211" cy="911903"/>
          </a:xfrm>
          <a:prstGeom prst="rect">
            <a:avLst/>
          </a:prstGeom>
        </p:spPr>
      </p:pic>
      <p:sp>
        <p:nvSpPr>
          <p:cNvPr id="14" name="Vänster-höger-pil 13"/>
          <p:cNvSpPr/>
          <p:nvPr/>
        </p:nvSpPr>
        <p:spPr>
          <a:xfrm>
            <a:off x="4948964" y="2274883"/>
            <a:ext cx="2294071" cy="9361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pic>
        <p:nvPicPr>
          <p:cNvPr id="15" name="Bildobjekt 14" descr="Stamp Wood Printer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0863" y="2755035"/>
            <a:ext cx="1146211" cy="911903"/>
          </a:xfrm>
          <a:prstGeom prst="rect">
            <a:avLst/>
          </a:prstGeom>
        </p:spPr>
      </p:pic>
      <p:sp>
        <p:nvSpPr>
          <p:cNvPr id="3" name="Vänster-höger-pil 2"/>
          <p:cNvSpPr/>
          <p:nvPr/>
        </p:nvSpPr>
        <p:spPr>
          <a:xfrm rot="19202157">
            <a:off x="7146940" y="3815728"/>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Vänster-höger-pil 15"/>
          <p:cNvSpPr/>
          <p:nvPr/>
        </p:nvSpPr>
        <p:spPr>
          <a:xfrm rot="2143016">
            <a:off x="3834348" y="3791156"/>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734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ögerpil 6"/>
          <p:cNvSpPr/>
          <p:nvPr/>
        </p:nvSpPr>
        <p:spPr>
          <a:xfrm>
            <a:off x="7747279" y="2352085"/>
            <a:ext cx="2019913" cy="3094892"/>
          </a:xfrm>
          <a:prstGeom prst="rightArrow">
            <a:avLst/>
          </a:prstGeom>
          <a:solidFill>
            <a:schemeClr val="accent1">
              <a:lumMod val="75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19" name="Platshållare för innehåll 4"/>
          <p:cNvGraphicFramePr>
            <a:graphicFrameLocks noGrp="1"/>
          </p:cNvGraphicFramePr>
          <p:nvPr>
            <p:ph sz="half" idx="2"/>
            <p:extLst/>
          </p:nvPr>
        </p:nvGraphicFramePr>
        <p:xfrm>
          <a:off x="3740533" y="1916913"/>
          <a:ext cx="5080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ubrik 1"/>
          <p:cNvSpPr>
            <a:spLocks noGrp="1"/>
          </p:cNvSpPr>
          <p:nvPr>
            <p:ph type="title"/>
          </p:nvPr>
        </p:nvSpPr>
        <p:spPr>
          <a:xfrm>
            <a:off x="911242" y="468533"/>
            <a:ext cx="10510192" cy="1143000"/>
          </a:xfrm>
        </p:spPr>
        <p:txBody>
          <a:bodyPr/>
          <a:lstStyle/>
          <a:p>
            <a:pPr algn="ctr"/>
            <a:r>
              <a:rPr lang="sv-SE" dirty="0" smtClean="0"/>
              <a:t>Samordnad hantering mellan alla myndigheter</a:t>
            </a:r>
            <a:br>
              <a:rPr lang="sv-SE" dirty="0" smtClean="0"/>
            </a:br>
            <a:r>
              <a:rPr lang="sv-SE" sz="2800" dirty="0" smtClean="0"/>
              <a:t>-</a:t>
            </a:r>
            <a:r>
              <a:rPr lang="sv-SE" dirty="0" smtClean="0"/>
              <a:t> </a:t>
            </a:r>
            <a:r>
              <a:rPr lang="sv-SE" sz="2800" dirty="0" smtClean="0"/>
              <a:t>alla ska och kan förvänta sig ett samordnat svar i beslutsfattande och upphandling</a:t>
            </a:r>
            <a:r>
              <a:rPr lang="sv-SE" dirty="0"/>
              <a:t/>
            </a:r>
            <a:br>
              <a:rPr lang="sv-SE" dirty="0"/>
            </a:br>
            <a:endParaRPr lang="sv-SE" dirty="0"/>
          </a:p>
        </p:txBody>
      </p:sp>
      <p:pic>
        <p:nvPicPr>
          <p:cNvPr id="12" name="Bildobjekt 11" descr="Free vector graphic: Person, User, Avatar, Man, Suit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789" y="2889152"/>
            <a:ext cx="1538692" cy="2557825"/>
          </a:xfrm>
          <a:prstGeom prst="rect">
            <a:avLst/>
          </a:prstGeom>
        </p:spPr>
      </p:pic>
      <p:pic>
        <p:nvPicPr>
          <p:cNvPr id="11" name="Bildobjekt 10" descr="Free vector graphic: Woman, Suit, Business, Green, Girl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3069" y="2802614"/>
            <a:ext cx="1590750" cy="2644363"/>
          </a:xfrm>
          <a:prstGeom prst="rect">
            <a:avLst/>
          </a:prstGeom>
        </p:spPr>
      </p:pic>
      <p:pic>
        <p:nvPicPr>
          <p:cNvPr id="14" name="Bildobjekt 13" descr="Migrationsverket - BrandMaster"/>
          <p:cNvPicPr>
            <a:picLocks noChangeAspect="1"/>
          </p:cNvPicPr>
          <p:nvPr/>
        </p:nvPicPr>
        <p:blipFill rotWithShape="1">
          <a:blip r:embed="rId10" cstate="print">
            <a:extLst>
              <a:ext uri="{28A0092B-C50C-407E-A947-70E740481C1C}">
                <a14:useLocalDpi xmlns:a14="http://schemas.microsoft.com/office/drawing/2010/main" val="0"/>
              </a:ext>
            </a:extLst>
          </a:blip>
          <a:srcRect l="15011" t="29236" r="15060" b="30898"/>
          <a:stretch/>
        </p:blipFill>
        <p:spPr>
          <a:xfrm>
            <a:off x="5120268" y="4397810"/>
            <a:ext cx="2211221" cy="896441"/>
          </a:xfrm>
          <a:prstGeom prst="rect">
            <a:avLst/>
          </a:prstGeom>
        </p:spPr>
      </p:pic>
      <p:pic>
        <p:nvPicPr>
          <p:cNvPr id="15" name="Bildobjekt 14" descr="Fil:Skatteverket-logga.jpg - Wiki-Rötte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23692" y="2887959"/>
            <a:ext cx="1242646" cy="1127702"/>
          </a:xfrm>
          <a:prstGeom prst="rect">
            <a:avLst/>
          </a:prstGeom>
        </p:spPr>
      </p:pic>
      <p:pic>
        <p:nvPicPr>
          <p:cNvPr id="2" name="Bildobjekt 1" descr="Svenska statsmaffia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6754" y="2817621"/>
            <a:ext cx="1416713" cy="1292204"/>
          </a:xfrm>
          <a:prstGeom prst="rect">
            <a:avLst/>
          </a:prstGeom>
        </p:spPr>
      </p:pic>
      <p:sp>
        <p:nvSpPr>
          <p:cNvPr id="16" name="Bildtext och tankebubbla 15"/>
          <p:cNvSpPr/>
          <p:nvPr/>
        </p:nvSpPr>
        <p:spPr>
          <a:xfrm>
            <a:off x="2024714" y="1425057"/>
            <a:ext cx="1656184" cy="996697"/>
          </a:xfrm>
          <a:prstGeom prst="cloudCallout">
            <a:avLst>
              <a:gd name="adj1" fmla="val -34364"/>
              <a:gd name="adj2" fmla="val 81951"/>
            </a:avLst>
          </a:prstGeom>
          <a:solidFill>
            <a:srgbClr val="0070C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smtClean="0">
                <a:ln>
                  <a:noFill/>
                </a:ln>
                <a:solidFill>
                  <a:prstClr val="white"/>
                </a:solidFill>
                <a:effectLst/>
                <a:uLnTx/>
                <a:uFillTx/>
                <a:latin typeface="Arial"/>
                <a:ea typeface="+mn-ea"/>
                <a:cs typeface="+mn-cs"/>
              </a:rPr>
              <a:t>?</a:t>
            </a:r>
            <a:endParaRPr kumimoji="0" lang="sv-SE" sz="54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Högerpil 3"/>
          <p:cNvSpPr/>
          <p:nvPr/>
        </p:nvSpPr>
        <p:spPr>
          <a:xfrm>
            <a:off x="3497663" y="4234867"/>
            <a:ext cx="947195" cy="783722"/>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23" name="Bildobjekt 22" descr="Stamp Wood Printer · Free vector graphic on Pixabay"/>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12207" y="2817621"/>
            <a:ext cx="2738006" cy="2178304"/>
          </a:xfrm>
          <a:prstGeom prst="rect">
            <a:avLst/>
          </a:prstGeom>
        </p:spPr>
      </p:pic>
      <p:sp>
        <p:nvSpPr>
          <p:cNvPr id="24" name="Kommentar i oval 23"/>
          <p:cNvSpPr/>
          <p:nvPr/>
        </p:nvSpPr>
        <p:spPr>
          <a:xfrm>
            <a:off x="1900826" y="1317227"/>
            <a:ext cx="1903960" cy="1161400"/>
          </a:xfrm>
          <a:prstGeom prst="wedgeEllipseCallout">
            <a:avLst>
              <a:gd name="adj1" fmla="val -33025"/>
              <a:gd name="adj2" fmla="val 78324"/>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smtClean="0">
                <a:ln>
                  <a:noFill/>
                </a:ln>
                <a:solidFill>
                  <a:prstClr val="white"/>
                </a:solidFill>
                <a:effectLst/>
                <a:uLnTx/>
                <a:uFillTx/>
                <a:latin typeface="Arial"/>
                <a:ea typeface="+mn-ea"/>
                <a:cs typeface="+mn-cs"/>
              </a:rPr>
              <a:t>!</a:t>
            </a:r>
            <a:endParaRPr kumimoji="0" lang="sv-SE" sz="5400" b="1" i="0" u="none" strike="noStrike" kern="1200" cap="none" spc="0" normalizeH="0" baseline="0" noProof="0" dirty="0">
              <a:ln>
                <a:noFill/>
              </a:ln>
              <a:solidFill>
                <a:prstClr val="white"/>
              </a:solidFill>
              <a:effectLst/>
              <a:uLnTx/>
              <a:uFillTx/>
              <a:latin typeface="Arial"/>
              <a:ea typeface="+mn-ea"/>
              <a:cs typeface="+mn-cs"/>
            </a:endParaRPr>
          </a:p>
        </p:txBody>
      </p:sp>
      <p:sp>
        <p:nvSpPr>
          <p:cNvPr id="25" name="Högerpil 24"/>
          <p:cNvSpPr/>
          <p:nvPr/>
        </p:nvSpPr>
        <p:spPr>
          <a:xfrm rot="10800000">
            <a:off x="3434949" y="3345721"/>
            <a:ext cx="947195" cy="783722"/>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15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3382245" y="576692"/>
          <a:ext cx="5423877" cy="4196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objekt 3" descr="Inspektionen för vård och omsorg - ny myndighet | FUB"/>
          <p:cNvPicPr>
            <a:picLocks noChangeAspect="1"/>
          </p:cNvPicPr>
          <p:nvPr/>
        </p:nvPicPr>
        <p:blipFill rotWithShape="1">
          <a:blip r:embed="rId8">
            <a:extLst>
              <a:ext uri="{28A0092B-C50C-407E-A947-70E740481C1C}">
                <a14:useLocalDpi xmlns:a14="http://schemas.microsoft.com/office/drawing/2010/main" val="0"/>
              </a:ext>
            </a:extLst>
          </a:blip>
          <a:srcRect l="19985" t="19689" r="20991" b="45498"/>
          <a:stretch/>
        </p:blipFill>
        <p:spPr>
          <a:xfrm>
            <a:off x="1462842" y="2727262"/>
            <a:ext cx="2132976" cy="627346"/>
          </a:xfrm>
          <a:prstGeom prst="rect">
            <a:avLst/>
          </a:prstGeom>
        </p:spPr>
      </p:pic>
      <p:sp>
        <p:nvSpPr>
          <p:cNvPr id="6146" name="Rectangle 2"/>
          <p:cNvSpPr>
            <a:spLocks noGrp="1" noChangeArrowheads="1"/>
          </p:cNvSpPr>
          <p:nvPr>
            <p:ph type="title"/>
          </p:nvPr>
        </p:nvSpPr>
        <p:spPr>
          <a:xfrm>
            <a:off x="912583" y="-338381"/>
            <a:ext cx="10363200" cy="1143000"/>
          </a:xfrm>
        </p:spPr>
        <p:txBody>
          <a:bodyPr/>
          <a:lstStyle/>
          <a:p>
            <a:pPr algn="ctr" eaLnBrk="1" hangingPunct="1"/>
            <a:r>
              <a:rPr lang="sv-SE" altLang="sv-SE" dirty="0" smtClean="0"/>
              <a:t>Behovet av gemensam riskvärdering/samarbete</a:t>
            </a:r>
          </a:p>
        </p:txBody>
      </p:sp>
      <p:sp>
        <p:nvSpPr>
          <p:cNvPr id="7" name="Multiplicera 6"/>
          <p:cNvSpPr/>
          <p:nvPr/>
        </p:nvSpPr>
        <p:spPr>
          <a:xfrm>
            <a:off x="5393346" y="3354608"/>
            <a:ext cx="1401673" cy="13079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pic>
        <p:nvPicPr>
          <p:cNvPr id="2" name="Bildobjekt 1" descr="Försäkringskassan Archives - Tourettebloggen.s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7363" y="3648686"/>
            <a:ext cx="834658" cy="834658"/>
          </a:xfrm>
          <a:prstGeom prst="rect">
            <a:avLst/>
          </a:prstGeom>
        </p:spPr>
      </p:pic>
      <p:pic>
        <p:nvPicPr>
          <p:cNvPr id="3" name="Bildobjekt 2" descr="Fil:Skatteverket-logga.jpg - Wiki-Rötte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6344" y="3648686"/>
            <a:ext cx="915183" cy="830529"/>
          </a:xfrm>
          <a:prstGeom prst="rect">
            <a:avLst/>
          </a:prstGeom>
        </p:spPr>
      </p:pic>
      <p:pic>
        <p:nvPicPr>
          <p:cNvPr id="6" name="Bildobjekt 5" descr="Migrationsverket - BrandMaster"/>
          <p:cNvPicPr>
            <a:picLocks noChangeAspect="1"/>
          </p:cNvPicPr>
          <p:nvPr/>
        </p:nvPicPr>
        <p:blipFill rotWithShape="1">
          <a:blip r:embed="rId11" cstate="print">
            <a:extLst>
              <a:ext uri="{28A0092B-C50C-407E-A947-70E740481C1C}">
                <a14:useLocalDpi xmlns:a14="http://schemas.microsoft.com/office/drawing/2010/main" val="0"/>
              </a:ext>
            </a:extLst>
          </a:blip>
          <a:srcRect l="15011" t="29236" r="15060" b="30898"/>
          <a:stretch/>
        </p:blipFill>
        <p:spPr>
          <a:xfrm>
            <a:off x="8592547" y="2583246"/>
            <a:ext cx="1902693" cy="771362"/>
          </a:xfrm>
          <a:prstGeom prst="rect">
            <a:avLst/>
          </a:prstGeom>
        </p:spPr>
      </p:pic>
      <p:pic>
        <p:nvPicPr>
          <p:cNvPr id="10" name="Bildobjekt 9" descr="Start | Polismyndigheten"/>
          <p:cNvPicPr>
            <a:picLocks noChangeAspect="1"/>
          </p:cNvPicPr>
          <p:nvPr/>
        </p:nvPicPr>
        <p:blipFill rotWithShape="1">
          <a:blip r:embed="rId12" cstate="print">
            <a:extLst>
              <a:ext uri="{28A0092B-C50C-407E-A947-70E740481C1C}">
                <a14:useLocalDpi xmlns:a14="http://schemas.microsoft.com/office/drawing/2010/main" val="0"/>
              </a:ext>
            </a:extLst>
          </a:blip>
          <a:srcRect l="12479" t="20079" r="12419" b="22284"/>
          <a:stretch/>
        </p:blipFill>
        <p:spPr>
          <a:xfrm>
            <a:off x="6179735" y="4863645"/>
            <a:ext cx="1728316" cy="663191"/>
          </a:xfrm>
          <a:prstGeom prst="rect">
            <a:avLst/>
          </a:prstGeom>
        </p:spPr>
      </p:pic>
      <p:pic>
        <p:nvPicPr>
          <p:cNvPr id="5" name="Bildobjekt 4" descr="Logotyp - Ekobrottsmyndigheten"/>
          <p:cNvPicPr>
            <a:picLocks noChangeAspect="1"/>
          </p:cNvPicPr>
          <p:nvPr/>
        </p:nvPicPr>
        <p:blipFill rotWithShape="1">
          <a:blip r:embed="rId13" cstate="print">
            <a:extLst>
              <a:ext uri="{28A0092B-C50C-407E-A947-70E740481C1C}">
                <a14:useLocalDpi xmlns:a14="http://schemas.microsoft.com/office/drawing/2010/main" val="0"/>
              </a:ext>
            </a:extLst>
          </a:blip>
          <a:srcRect l="12961" t="7889" r="10691" b="6122"/>
          <a:stretch/>
        </p:blipFill>
        <p:spPr>
          <a:xfrm>
            <a:off x="4652386" y="4883984"/>
            <a:ext cx="1527349" cy="984739"/>
          </a:xfrm>
          <a:prstGeom prst="rect">
            <a:avLst/>
          </a:prstGeom>
        </p:spPr>
      </p:pic>
    </p:spTree>
    <p:extLst>
      <p:ext uri="{BB962C8B-B14F-4D97-AF65-F5344CB8AC3E}">
        <p14:creationId xmlns:p14="http://schemas.microsoft.com/office/powerpoint/2010/main" val="12186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A03E25-5BBB-B944-976D-92F59A7C141E}"/>
              </a:ext>
            </a:extLst>
          </p:cNvPr>
          <p:cNvSpPr>
            <a:spLocks noGrp="1"/>
          </p:cNvSpPr>
          <p:nvPr>
            <p:ph type="title"/>
          </p:nvPr>
        </p:nvSpPr>
        <p:spPr>
          <a:xfrm>
            <a:off x="1084731" y="3493969"/>
            <a:ext cx="6857108" cy="1373236"/>
          </a:xfrm>
        </p:spPr>
        <p:txBody>
          <a:bodyPr/>
          <a:lstStyle/>
          <a:p>
            <a:r>
              <a:rPr lang="sv-SE"/>
              <a:t>Myndighetsuppgifter i offentlig upphandling</a:t>
            </a:r>
          </a:p>
        </p:txBody>
      </p:sp>
      <p:sp>
        <p:nvSpPr>
          <p:cNvPr id="3" name="Platshållare för text 2">
            <a:extLst>
              <a:ext uri="{FF2B5EF4-FFF2-40B4-BE49-F238E27FC236}">
                <a16:creationId xmlns:a16="http://schemas.microsoft.com/office/drawing/2014/main" id="{08732CF0-54A5-DC42-A62D-1065DB2C1CCE}"/>
              </a:ext>
            </a:extLst>
          </p:cNvPr>
          <p:cNvSpPr>
            <a:spLocks noGrp="1"/>
          </p:cNvSpPr>
          <p:nvPr>
            <p:ph type="body" sz="quarter" idx="16"/>
          </p:nvPr>
        </p:nvSpPr>
        <p:spPr>
          <a:xfrm>
            <a:off x="1079884" y="4904295"/>
            <a:ext cx="6857108" cy="471488"/>
          </a:xfrm>
        </p:spPr>
        <p:txBody>
          <a:bodyPr/>
          <a:lstStyle/>
          <a:p>
            <a:r>
              <a:rPr lang="sv-SE" dirty="0"/>
              <a:t>Stora branschgruppen den 27 november 2020</a:t>
            </a:r>
          </a:p>
        </p:txBody>
      </p:sp>
      <p:sp>
        <p:nvSpPr>
          <p:cNvPr id="4" name="Platshållare för text 3">
            <a:extLst>
              <a:ext uri="{FF2B5EF4-FFF2-40B4-BE49-F238E27FC236}">
                <a16:creationId xmlns:a16="http://schemas.microsoft.com/office/drawing/2014/main" id="{15DE1C61-3F47-7343-B409-F8731698A3CE}"/>
              </a:ext>
            </a:extLst>
          </p:cNvPr>
          <p:cNvSpPr>
            <a:spLocks noGrp="1"/>
          </p:cNvSpPr>
          <p:nvPr>
            <p:ph type="body" sz="quarter" idx="17"/>
          </p:nvPr>
        </p:nvSpPr>
        <p:spPr>
          <a:xfrm>
            <a:off x="1079884" y="5370603"/>
            <a:ext cx="6857108" cy="255891"/>
          </a:xfrm>
        </p:spPr>
        <p:txBody>
          <a:bodyPr/>
          <a:lstStyle/>
          <a:p>
            <a:r>
              <a:rPr lang="sv-SE" dirty="0"/>
              <a:t>Henrik Grönberg, upphandlingsjurist</a:t>
            </a:r>
          </a:p>
        </p:txBody>
      </p:sp>
    </p:spTree>
    <p:extLst>
      <p:ext uri="{BB962C8B-B14F-4D97-AF65-F5344CB8AC3E}">
        <p14:creationId xmlns:p14="http://schemas.microsoft.com/office/powerpoint/2010/main" val="4052865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8">
            <a:extLst>
              <a:ext uri="{FF2B5EF4-FFF2-40B4-BE49-F238E27FC236}">
                <a16:creationId xmlns:a16="http://schemas.microsoft.com/office/drawing/2014/main" id="{EAC59796-B205-AE46-8836-A3D3FA19D167}"/>
              </a:ext>
            </a:extLst>
          </p:cNvPr>
          <p:cNvCxnSpPr>
            <a:cxnSpLocks/>
          </p:cNvCxnSpPr>
          <p:nvPr/>
        </p:nvCxnSpPr>
        <p:spPr>
          <a:xfrm>
            <a:off x="902166" y="3429000"/>
            <a:ext cx="8813017"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7" name="Bildobjekt 6">
            <a:extLst>
              <a:ext uri="{FF2B5EF4-FFF2-40B4-BE49-F238E27FC236}">
                <a16:creationId xmlns:a16="http://schemas.microsoft.com/office/drawing/2014/main" id="{DDE62AFC-C4C0-BB41-9E70-093883EA7A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37318" y="962018"/>
            <a:ext cx="3944983" cy="5580242"/>
          </a:xfrm>
          <a:prstGeom prst="rect">
            <a:avLst/>
          </a:prstGeom>
          <a:ln>
            <a:noFill/>
          </a:ln>
          <a:effectLst>
            <a:outerShdw blurRad="292100" dist="139700" dir="2700000" algn="tl" rotWithShape="0">
              <a:srgbClr val="333333">
                <a:alpha val="65000"/>
              </a:srgbClr>
            </a:outerShdw>
          </a:effectLst>
        </p:spPr>
      </p:pic>
      <p:sp>
        <p:nvSpPr>
          <p:cNvPr id="8" name="Rubrik 1">
            <a:extLst>
              <a:ext uri="{FF2B5EF4-FFF2-40B4-BE49-F238E27FC236}">
                <a16:creationId xmlns:a16="http://schemas.microsoft.com/office/drawing/2014/main" id="{637B24A2-A296-B14E-8D07-7325596BF2B4}"/>
              </a:ext>
            </a:extLst>
          </p:cNvPr>
          <p:cNvSpPr>
            <a:spLocks noGrp="1"/>
          </p:cNvSpPr>
          <p:nvPr>
            <p:ph type="title"/>
          </p:nvPr>
        </p:nvSpPr>
        <p:spPr>
          <a:xfrm>
            <a:off x="1079500" y="3606314"/>
            <a:ext cx="6234971" cy="539750"/>
          </a:xfrm>
        </p:spPr>
        <p:txBody>
          <a:bodyPr/>
          <a:lstStyle/>
          <a:p>
            <a:pPr algn="l"/>
            <a:r>
              <a:rPr lang="sv-SE" b="0" dirty="0">
                <a:solidFill>
                  <a:schemeClr val="bg1"/>
                </a:solidFill>
              </a:rPr>
              <a:t>Antal </a:t>
            </a:r>
            <a:r>
              <a:rPr lang="sv-SE" dirty="0">
                <a:solidFill>
                  <a:schemeClr val="bg1"/>
                </a:solidFill>
              </a:rPr>
              <a:t>ANNONSERADE</a:t>
            </a:r>
            <a:r>
              <a:rPr lang="sv-SE" b="0" dirty="0">
                <a:solidFill>
                  <a:schemeClr val="bg1"/>
                </a:solidFill>
              </a:rPr>
              <a:t> </a:t>
            </a:r>
            <a:br>
              <a:rPr lang="sv-SE" b="0" dirty="0">
                <a:solidFill>
                  <a:schemeClr val="bg1"/>
                </a:solidFill>
              </a:rPr>
            </a:br>
            <a:r>
              <a:rPr lang="sv-SE" b="0" dirty="0">
                <a:solidFill>
                  <a:schemeClr val="bg1"/>
                </a:solidFill>
              </a:rPr>
              <a:t>upphandlingar</a:t>
            </a:r>
          </a:p>
        </p:txBody>
      </p:sp>
      <p:sp>
        <p:nvSpPr>
          <p:cNvPr id="2" name="Platshållare för text 1">
            <a:extLst>
              <a:ext uri="{FF2B5EF4-FFF2-40B4-BE49-F238E27FC236}">
                <a16:creationId xmlns:a16="http://schemas.microsoft.com/office/drawing/2014/main" id="{18366E6F-5DE2-41E3-AFF3-2C346477EA59}"/>
              </a:ext>
            </a:extLst>
          </p:cNvPr>
          <p:cNvSpPr>
            <a:spLocks noGrp="1"/>
          </p:cNvSpPr>
          <p:nvPr>
            <p:ph type="body" sz="quarter" idx="10"/>
          </p:nvPr>
        </p:nvSpPr>
        <p:spPr/>
        <p:txBody>
          <a:bodyPr/>
          <a:lstStyle/>
          <a:p>
            <a:endParaRPr lang="sv-SE"/>
          </a:p>
        </p:txBody>
      </p:sp>
      <p:sp>
        <p:nvSpPr>
          <p:cNvPr id="10" name="Rektangel 9">
            <a:extLst>
              <a:ext uri="{FF2B5EF4-FFF2-40B4-BE49-F238E27FC236}">
                <a16:creationId xmlns:a16="http://schemas.microsoft.com/office/drawing/2014/main" id="{CA738882-4CA3-E845-B0B5-6EA5DD312C2A}"/>
              </a:ext>
            </a:extLst>
          </p:cNvPr>
          <p:cNvSpPr/>
          <p:nvPr/>
        </p:nvSpPr>
        <p:spPr>
          <a:xfrm>
            <a:off x="995583" y="1055207"/>
            <a:ext cx="821380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white"/>
                </a:solidFill>
                <a:effectLst/>
                <a:uLnTx/>
                <a:uFillTx/>
                <a:latin typeface="Corbel"/>
                <a:ea typeface="+mn-ea"/>
                <a:cs typeface="+mn-cs"/>
              </a:rPr>
              <a:t>Värdet av </a:t>
            </a:r>
            <a:r>
              <a:rPr kumimoji="0" lang="sv-SE" sz="4000" b="1" i="0" u="none" strike="noStrike" kern="1200" cap="none" spc="0" normalizeH="0" baseline="0" noProof="0" dirty="0">
                <a:ln>
                  <a:noFill/>
                </a:ln>
                <a:solidFill>
                  <a:srgbClr val="FFFFFF"/>
                </a:solidFill>
                <a:effectLst/>
                <a:uLnTx/>
                <a:uFillTx/>
                <a:latin typeface="Corbel"/>
                <a:ea typeface="+mn-ea"/>
                <a:cs typeface="+mn-cs"/>
              </a:rPr>
              <a:t>OFFENTLIG UPPHANDLING </a:t>
            </a:r>
            <a:r>
              <a:rPr kumimoji="0" lang="sv-SE" sz="3200" b="0" i="0" u="none" strike="noStrike" kern="1200" cap="none" spc="0" normalizeH="0" baseline="0" noProof="0" dirty="0">
                <a:ln>
                  <a:noFill/>
                </a:ln>
                <a:solidFill>
                  <a:prstClr val="white"/>
                </a:solidFill>
                <a:effectLst/>
                <a:uLnTx/>
                <a:uFillTx/>
                <a:latin typeface="Corbel"/>
                <a:ea typeface="+mn-ea"/>
                <a:cs typeface="+mn-cs"/>
              </a:rPr>
              <a:t>i Sverige</a:t>
            </a:r>
            <a:endParaRPr kumimoji="0" lang="sv-SE" sz="3000" b="0" i="0" u="none" strike="noStrike" kern="1200" cap="none" spc="0" normalizeH="0" baseline="30000" noProof="0" dirty="0">
              <a:ln>
                <a:noFill/>
              </a:ln>
              <a:solidFill>
                <a:prstClr val="black"/>
              </a:solidFill>
              <a:effectLst/>
              <a:uLnTx/>
              <a:uFillTx/>
              <a:latin typeface="Corbel"/>
              <a:ea typeface="+mn-ea"/>
              <a:cs typeface="+mn-cs"/>
            </a:endParaRPr>
          </a:p>
        </p:txBody>
      </p:sp>
      <p:sp>
        <p:nvSpPr>
          <p:cNvPr id="11" name="textruta 10">
            <a:extLst>
              <a:ext uri="{FF2B5EF4-FFF2-40B4-BE49-F238E27FC236}">
                <a16:creationId xmlns:a16="http://schemas.microsoft.com/office/drawing/2014/main" id="{9B83A3ED-E725-A64C-A5C1-A6C0DE213EA9}"/>
              </a:ext>
            </a:extLst>
          </p:cNvPr>
          <p:cNvSpPr txBox="1"/>
          <p:nvPr/>
        </p:nvSpPr>
        <p:spPr>
          <a:xfrm>
            <a:off x="9791700" y="6185496"/>
            <a:ext cx="22479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Corbel"/>
                <a:ea typeface="+mn-ea"/>
                <a:cs typeface="+mn-cs"/>
              </a:rPr>
              <a:t>*Baserat på statistik från 2017</a:t>
            </a:r>
          </a:p>
        </p:txBody>
      </p:sp>
      <p:sp>
        <p:nvSpPr>
          <p:cNvPr id="13" name="textruta 12">
            <a:extLst>
              <a:ext uri="{FF2B5EF4-FFF2-40B4-BE49-F238E27FC236}">
                <a16:creationId xmlns:a16="http://schemas.microsoft.com/office/drawing/2014/main" id="{2B1874BD-40A1-9E4A-8745-37BE08208390}"/>
              </a:ext>
            </a:extLst>
          </p:cNvPr>
          <p:cNvSpPr txBox="1"/>
          <p:nvPr/>
        </p:nvSpPr>
        <p:spPr>
          <a:xfrm>
            <a:off x="9715183" y="6359140"/>
            <a:ext cx="22479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Corbel"/>
                <a:ea typeface="+mn-ea"/>
                <a:cs typeface="+mn-cs"/>
              </a:rPr>
              <a:t>**Baserat på statistik från 2018</a:t>
            </a:r>
          </a:p>
        </p:txBody>
      </p:sp>
      <p:sp>
        <p:nvSpPr>
          <p:cNvPr id="14" name="Rektangel 13">
            <a:extLst>
              <a:ext uri="{FF2B5EF4-FFF2-40B4-BE49-F238E27FC236}">
                <a16:creationId xmlns:a16="http://schemas.microsoft.com/office/drawing/2014/main" id="{B00D5CC2-0E2D-EB4E-B772-B5685839423E}"/>
              </a:ext>
            </a:extLst>
          </p:cNvPr>
          <p:cNvSpPr/>
          <p:nvPr/>
        </p:nvSpPr>
        <p:spPr>
          <a:xfrm>
            <a:off x="902166" y="2207072"/>
            <a:ext cx="273165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0" normalizeH="0" baseline="0" noProof="0" dirty="0">
                <a:ln>
                  <a:noFill/>
                </a:ln>
                <a:solidFill>
                  <a:prstClr val="white"/>
                </a:solidFill>
                <a:effectLst/>
                <a:uLnTx/>
                <a:uFillTx/>
                <a:latin typeface="Corbel"/>
                <a:ea typeface="+mn-ea"/>
                <a:cs typeface="+mn-cs"/>
              </a:rPr>
              <a:t>17</a:t>
            </a:r>
            <a:r>
              <a:rPr kumimoji="0" lang="sv-SE" sz="2000" b="1" i="0" u="none" strike="noStrike" kern="1200" cap="none" spc="0" normalizeH="0" baseline="0" noProof="0" dirty="0">
                <a:ln>
                  <a:noFill/>
                </a:ln>
                <a:solidFill>
                  <a:prstClr val="white"/>
                </a:solidFill>
                <a:effectLst/>
                <a:uLnTx/>
                <a:uFillTx/>
                <a:latin typeface="Corbel"/>
                <a:ea typeface="+mn-ea"/>
                <a:cs typeface="+mn-cs"/>
              </a:rPr>
              <a:t> </a:t>
            </a:r>
            <a:r>
              <a:rPr kumimoji="0" lang="sv-SE" sz="4000" b="1" i="0" u="none" strike="noStrike" kern="1200" cap="none" spc="0" normalizeH="0" baseline="0" noProof="0" dirty="0">
                <a:ln>
                  <a:noFill/>
                </a:ln>
                <a:solidFill>
                  <a:prstClr val="white"/>
                </a:solidFill>
                <a:effectLst/>
                <a:uLnTx/>
                <a:uFillTx/>
                <a:latin typeface="Corbel"/>
                <a:ea typeface="+mn-ea"/>
                <a:cs typeface="+mn-cs"/>
              </a:rPr>
              <a:t>%</a:t>
            </a:r>
            <a:r>
              <a:rPr kumimoji="0" lang="sv-SE" sz="3200" b="1" i="0" u="none" strike="noStrike" kern="1200" cap="none" spc="0" normalizeH="0" baseline="0" noProof="0" dirty="0">
                <a:ln>
                  <a:noFill/>
                </a:ln>
                <a:solidFill>
                  <a:prstClr val="white"/>
                </a:solidFill>
                <a:effectLst/>
                <a:uLnTx/>
                <a:uFillTx/>
                <a:latin typeface="Corbel"/>
                <a:ea typeface="+mn-ea"/>
                <a:cs typeface="+mn-cs"/>
              </a:rPr>
              <a:t> </a:t>
            </a:r>
            <a:r>
              <a:rPr kumimoji="0" lang="sv-SE" sz="3200" b="0" i="0" u="none" strike="noStrike" kern="1200" cap="none" spc="0" normalizeH="0" baseline="0" noProof="0" dirty="0">
                <a:ln>
                  <a:noFill/>
                </a:ln>
                <a:solidFill>
                  <a:prstClr val="white"/>
                </a:solidFill>
                <a:effectLst/>
                <a:uLnTx/>
                <a:uFillTx/>
                <a:latin typeface="Corbel"/>
                <a:ea typeface="+mn-ea"/>
                <a:cs typeface="+mn-cs"/>
              </a:rPr>
              <a:t>av BNP</a:t>
            </a:r>
          </a:p>
        </p:txBody>
      </p:sp>
      <p:sp>
        <p:nvSpPr>
          <p:cNvPr id="9" name="textruta 8">
            <a:extLst>
              <a:ext uri="{FF2B5EF4-FFF2-40B4-BE49-F238E27FC236}">
                <a16:creationId xmlns:a16="http://schemas.microsoft.com/office/drawing/2014/main" id="{7F1C0372-9CD4-3440-9136-30A49D44086E}"/>
              </a:ext>
            </a:extLst>
          </p:cNvPr>
          <p:cNvSpPr txBox="1"/>
          <p:nvPr/>
        </p:nvSpPr>
        <p:spPr>
          <a:xfrm>
            <a:off x="3441700" y="1316286"/>
            <a:ext cx="7073900" cy="193899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0" b="1" i="0" u="none" strike="noStrike" kern="1200" cap="none" spc="0" normalizeH="0" baseline="0" noProof="0" dirty="0">
                <a:ln>
                  <a:noFill/>
                </a:ln>
                <a:solidFill>
                  <a:srgbClr val="FFFFFF"/>
                </a:solidFill>
                <a:effectLst/>
                <a:uLnTx/>
                <a:uFillTx/>
                <a:latin typeface="Corbel"/>
                <a:ea typeface="+mn-ea"/>
                <a:cs typeface="+mn-cs"/>
              </a:rPr>
              <a:t>700</a:t>
            </a:r>
            <a:r>
              <a:rPr kumimoji="0" lang="sv-SE" sz="8000" b="1" i="0" u="none" strike="noStrike" kern="1200" cap="none" spc="0" normalizeH="0" baseline="0" noProof="0" dirty="0">
                <a:ln>
                  <a:noFill/>
                </a:ln>
                <a:solidFill>
                  <a:srgbClr val="FFFFFF"/>
                </a:solidFill>
                <a:effectLst/>
                <a:uLnTx/>
                <a:uFillTx/>
                <a:latin typeface="Corbel"/>
                <a:ea typeface="+mn-ea"/>
                <a:cs typeface="+mn-cs"/>
              </a:rPr>
              <a:t>+</a:t>
            </a:r>
            <a:r>
              <a:rPr kumimoji="0" lang="sv-SE" sz="3600" b="0" i="0" u="none" strike="noStrike" kern="1200" cap="none" spc="0" normalizeH="0" baseline="0" noProof="0" dirty="0">
                <a:ln>
                  <a:noFill/>
                </a:ln>
                <a:solidFill>
                  <a:srgbClr val="FFFFFF"/>
                </a:solidFill>
                <a:effectLst/>
                <a:uLnTx/>
                <a:uFillTx/>
                <a:latin typeface="Corbel"/>
                <a:ea typeface="+mn-ea"/>
                <a:cs typeface="+mn-cs"/>
              </a:rPr>
              <a:t> miljarder kronor</a:t>
            </a:r>
            <a:r>
              <a:rPr kumimoji="0" lang="sv-SE" sz="3200" b="0" i="0" u="none" strike="noStrike" kern="1200" cap="none" spc="0" normalizeH="0" baseline="30000" noProof="0" dirty="0">
                <a:ln>
                  <a:noFill/>
                </a:ln>
                <a:solidFill>
                  <a:prstClr val="white"/>
                </a:solidFill>
                <a:effectLst/>
                <a:uLnTx/>
                <a:uFillTx/>
                <a:latin typeface="Corbel"/>
                <a:ea typeface="+mn-ea"/>
                <a:cs typeface="+mn-cs"/>
              </a:rPr>
              <a:t>*</a:t>
            </a:r>
          </a:p>
        </p:txBody>
      </p:sp>
      <p:sp>
        <p:nvSpPr>
          <p:cNvPr id="12" name="textruta 11">
            <a:extLst>
              <a:ext uri="{FF2B5EF4-FFF2-40B4-BE49-F238E27FC236}">
                <a16:creationId xmlns:a16="http://schemas.microsoft.com/office/drawing/2014/main" id="{E0E3E896-9BB7-554F-9D06-8336F9FC4A99}"/>
              </a:ext>
            </a:extLst>
          </p:cNvPr>
          <p:cNvSpPr txBox="1"/>
          <p:nvPr/>
        </p:nvSpPr>
        <p:spPr>
          <a:xfrm>
            <a:off x="2006832" y="3927705"/>
            <a:ext cx="6603683" cy="243143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0" b="1" i="0" u="none" strike="noStrike" kern="1200" cap="none" spc="0" normalizeH="0" baseline="0" noProof="0" dirty="0">
                <a:ln>
                  <a:noFill/>
                </a:ln>
                <a:solidFill>
                  <a:srgbClr val="FFFFFF"/>
                </a:solidFill>
                <a:effectLst/>
                <a:uLnTx/>
                <a:uFillTx/>
                <a:latin typeface="Corbel"/>
                <a:ea typeface="+mn-ea"/>
                <a:cs typeface="+mn-cs"/>
              </a:rPr>
              <a:t>18 000</a:t>
            </a:r>
            <a:r>
              <a:rPr kumimoji="0" lang="sv-SE" sz="8000" b="1" i="0" u="none" strike="noStrike" kern="1200" cap="none" spc="0" normalizeH="0" baseline="0" noProof="0" dirty="0">
                <a:ln>
                  <a:noFill/>
                </a:ln>
                <a:solidFill>
                  <a:srgbClr val="FFFFFF"/>
                </a:solidFill>
                <a:effectLst/>
                <a:uLnTx/>
                <a:uFillTx/>
                <a:latin typeface="Corbel"/>
                <a:ea typeface="+mn-ea"/>
                <a:cs typeface="+mn-cs"/>
              </a:rPr>
              <a:t>+</a:t>
            </a:r>
            <a:r>
              <a:rPr kumimoji="0" lang="sv-SE" sz="12000" b="1" i="0" u="none" strike="noStrike" kern="1200" cap="none" spc="0" normalizeH="0" baseline="0" noProof="0" dirty="0">
                <a:ln>
                  <a:noFill/>
                </a:ln>
                <a:solidFill>
                  <a:srgbClr val="FFFFFF"/>
                </a:solidFill>
                <a:effectLst/>
                <a:uLnTx/>
                <a:uFillTx/>
                <a:latin typeface="Corbel"/>
                <a:ea typeface="+mn-ea"/>
                <a:cs typeface="+mn-cs"/>
              </a:rPr>
              <a:t> </a:t>
            </a:r>
            <a:r>
              <a:rPr kumimoji="0" lang="sv-SE" sz="3200" b="0" i="0" u="none" strike="noStrike" kern="1200" cap="none" spc="0" normalizeH="0" baseline="0" noProof="0" dirty="0">
                <a:ln>
                  <a:noFill/>
                </a:ln>
                <a:solidFill>
                  <a:prstClr val="white"/>
                </a:solidFill>
                <a:effectLst/>
                <a:uLnTx/>
                <a:uFillTx/>
                <a:latin typeface="Corbel"/>
                <a:ea typeface="+mn-ea"/>
                <a:cs typeface="+mn-cs"/>
              </a:rPr>
              <a:t>stycken</a:t>
            </a:r>
            <a:r>
              <a:rPr kumimoji="0" lang="sv-SE" sz="3200" b="0" i="0" u="none" strike="noStrike" kern="1200" cap="none" spc="0" normalizeH="0" baseline="30000" noProof="0" dirty="0">
                <a:ln>
                  <a:noFill/>
                </a:ln>
                <a:solidFill>
                  <a:prstClr val="white"/>
                </a:solidFill>
                <a:effectLst/>
                <a:uLnTx/>
                <a:uFillTx/>
                <a:latin typeface="Corbel"/>
                <a:ea typeface="+mn-ea"/>
                <a:cs typeface="+mn-cs"/>
              </a:rPr>
              <a:t>**</a:t>
            </a:r>
            <a:endParaRPr kumimoji="0" lang="sv-SE" sz="3200" b="0"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8958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C68A83-B397-4F1F-A17C-00BCE7320CE2}"/>
              </a:ext>
            </a:extLst>
          </p:cNvPr>
          <p:cNvSpPr>
            <a:spLocks noGrp="1"/>
          </p:cNvSpPr>
          <p:nvPr>
            <p:ph type="title"/>
          </p:nvPr>
        </p:nvSpPr>
        <p:spPr>
          <a:xfrm>
            <a:off x="1344404" y="1658441"/>
            <a:ext cx="8280000" cy="539750"/>
          </a:xfrm>
        </p:spPr>
        <p:txBody>
          <a:bodyPr/>
          <a:lstStyle/>
          <a:p>
            <a:r>
              <a:rPr lang="sv-SE" sz="3400" b="0" dirty="0"/>
              <a:t>Kort om </a:t>
            </a:r>
            <a:r>
              <a:rPr lang="sv-SE" sz="3400" dirty="0"/>
              <a:t>leverantörsprövning</a:t>
            </a:r>
            <a:r>
              <a:rPr lang="sv-SE" sz="3400" b="0" dirty="0"/>
              <a:t> i upphandling</a:t>
            </a:r>
          </a:p>
        </p:txBody>
      </p:sp>
      <p:cxnSp>
        <p:nvCxnSpPr>
          <p:cNvPr id="9" name="Rak koppling 8">
            <a:extLst>
              <a:ext uri="{FF2B5EF4-FFF2-40B4-BE49-F238E27FC236}">
                <a16:creationId xmlns:a16="http://schemas.microsoft.com/office/drawing/2014/main" id="{01290F35-3C5D-4DE0-92B2-E2C0D3756A61}"/>
              </a:ext>
            </a:extLst>
          </p:cNvPr>
          <p:cNvCxnSpPr>
            <a:cxnSpLocks/>
          </p:cNvCxnSpPr>
          <p:nvPr/>
        </p:nvCxnSpPr>
        <p:spPr>
          <a:xfrm>
            <a:off x="1003324" y="2241936"/>
            <a:ext cx="99742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upp 28">
            <a:extLst>
              <a:ext uri="{FF2B5EF4-FFF2-40B4-BE49-F238E27FC236}">
                <a16:creationId xmlns:a16="http://schemas.microsoft.com/office/drawing/2014/main" id="{6CB06785-EA63-4A29-B071-07628B08E142}"/>
              </a:ext>
            </a:extLst>
          </p:cNvPr>
          <p:cNvGrpSpPr/>
          <p:nvPr/>
        </p:nvGrpSpPr>
        <p:grpSpPr>
          <a:xfrm>
            <a:off x="704671" y="2243347"/>
            <a:ext cx="3443111" cy="2703226"/>
            <a:chOff x="704671" y="2243347"/>
            <a:chExt cx="3443111" cy="2474434"/>
          </a:xfrm>
        </p:grpSpPr>
        <p:sp>
          <p:nvSpPr>
            <p:cNvPr id="15" name="Rektangel 14">
              <a:extLst>
                <a:ext uri="{FF2B5EF4-FFF2-40B4-BE49-F238E27FC236}">
                  <a16:creationId xmlns:a16="http://schemas.microsoft.com/office/drawing/2014/main" id="{E352EE07-3ED6-46CF-89F6-8E60DB053663}"/>
                </a:ext>
              </a:extLst>
            </p:cNvPr>
            <p:cNvSpPr/>
            <p:nvPr/>
          </p:nvSpPr>
          <p:spPr>
            <a:xfrm>
              <a:off x="704671" y="2976595"/>
              <a:ext cx="3443111" cy="17411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white"/>
                  </a:solidFill>
                  <a:effectLst/>
                  <a:uLnTx/>
                  <a:uFillTx/>
                  <a:latin typeface="Corbel"/>
                  <a:ea typeface="+mn-ea"/>
                  <a:cs typeface="+mn-cs"/>
                </a:rPr>
                <a:t>Ett företag som lämnar anbud i en upphandling ska prövas.</a:t>
              </a:r>
            </a:p>
          </p:txBody>
        </p:sp>
        <p:cxnSp>
          <p:nvCxnSpPr>
            <p:cNvPr id="13" name="Rak koppling 12">
              <a:extLst>
                <a:ext uri="{FF2B5EF4-FFF2-40B4-BE49-F238E27FC236}">
                  <a16:creationId xmlns:a16="http://schemas.microsoft.com/office/drawing/2014/main" id="{96E7D2E0-B06B-437E-A035-D7EFDC62C0EF}"/>
                </a:ext>
              </a:extLst>
            </p:cNvPr>
            <p:cNvCxnSpPr>
              <a:cxnSpLocks/>
            </p:cNvCxnSpPr>
            <p:nvPr/>
          </p:nvCxnSpPr>
          <p:spPr>
            <a:xfrm>
              <a:off x="2172226" y="2243347"/>
              <a:ext cx="0" cy="7219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upp 29">
            <a:extLst>
              <a:ext uri="{FF2B5EF4-FFF2-40B4-BE49-F238E27FC236}">
                <a16:creationId xmlns:a16="http://schemas.microsoft.com/office/drawing/2014/main" id="{32A7285A-9A39-4DA5-A3A2-37492055872F}"/>
              </a:ext>
            </a:extLst>
          </p:cNvPr>
          <p:cNvGrpSpPr/>
          <p:nvPr/>
        </p:nvGrpSpPr>
        <p:grpSpPr>
          <a:xfrm>
            <a:off x="4283249" y="2243347"/>
            <a:ext cx="3443111" cy="2703226"/>
            <a:chOff x="4283249" y="2243347"/>
            <a:chExt cx="3443111" cy="2474434"/>
          </a:xfrm>
        </p:grpSpPr>
        <p:sp>
          <p:nvSpPr>
            <p:cNvPr id="18" name="Rektangel 17">
              <a:extLst>
                <a:ext uri="{FF2B5EF4-FFF2-40B4-BE49-F238E27FC236}">
                  <a16:creationId xmlns:a16="http://schemas.microsoft.com/office/drawing/2014/main" id="{007143D7-A5D6-419B-9030-84F7007B0028}"/>
                </a:ext>
              </a:extLst>
            </p:cNvPr>
            <p:cNvSpPr/>
            <p:nvPr/>
          </p:nvSpPr>
          <p:spPr>
            <a:xfrm>
              <a:off x="4283249" y="2976595"/>
              <a:ext cx="3443111" cy="17411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0" cap="none" spc="0" normalizeH="0" baseline="0" noProof="0" dirty="0">
                  <a:ln>
                    <a:noFill/>
                  </a:ln>
                  <a:solidFill>
                    <a:prstClr val="white"/>
                  </a:solidFill>
                  <a:effectLst/>
                  <a:uLnTx/>
                  <a:uFillTx/>
                  <a:latin typeface="Corbel"/>
                  <a:ea typeface="+mn-ea"/>
                  <a:cs typeface="+mn-cs"/>
                </a:rPr>
                <a:t>Ägar- och ledningsprövning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0" cap="none" spc="0" normalizeH="0" baseline="0" noProof="0" dirty="0">
                  <a:ln>
                    <a:noFill/>
                  </a:ln>
                  <a:solidFill>
                    <a:prstClr val="white"/>
                  </a:solidFill>
                  <a:effectLst/>
                  <a:uLnTx/>
                  <a:uFillTx/>
                  <a:latin typeface="Corbel"/>
                  <a:ea typeface="+mn-ea"/>
                  <a:cs typeface="+mn-cs"/>
                </a:rPr>
                <a:t>- avseende det uppdrag som upphandlas</a:t>
              </a:r>
            </a:p>
          </p:txBody>
        </p:sp>
        <p:cxnSp>
          <p:nvCxnSpPr>
            <p:cNvPr id="19" name="Rak koppling 18">
              <a:extLst>
                <a:ext uri="{FF2B5EF4-FFF2-40B4-BE49-F238E27FC236}">
                  <a16:creationId xmlns:a16="http://schemas.microsoft.com/office/drawing/2014/main" id="{28AFCEE6-32EB-4DD4-AF60-4ACF0A69DC54}"/>
                </a:ext>
              </a:extLst>
            </p:cNvPr>
            <p:cNvCxnSpPr>
              <a:cxnSpLocks/>
            </p:cNvCxnSpPr>
            <p:nvPr/>
          </p:nvCxnSpPr>
          <p:spPr>
            <a:xfrm>
              <a:off x="5750804" y="2243347"/>
              <a:ext cx="0" cy="7219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upp 30">
            <a:extLst>
              <a:ext uri="{FF2B5EF4-FFF2-40B4-BE49-F238E27FC236}">
                <a16:creationId xmlns:a16="http://schemas.microsoft.com/office/drawing/2014/main" id="{F5C8AF1A-9457-4FA4-9A0F-6F9D911250E4}"/>
              </a:ext>
            </a:extLst>
          </p:cNvPr>
          <p:cNvGrpSpPr/>
          <p:nvPr/>
        </p:nvGrpSpPr>
        <p:grpSpPr>
          <a:xfrm>
            <a:off x="7861827" y="2243347"/>
            <a:ext cx="3443111" cy="2703226"/>
            <a:chOff x="7861827" y="2243347"/>
            <a:chExt cx="3443111" cy="2474434"/>
          </a:xfrm>
        </p:grpSpPr>
        <p:sp>
          <p:nvSpPr>
            <p:cNvPr id="20" name="Rektangel 19">
              <a:extLst>
                <a:ext uri="{FF2B5EF4-FFF2-40B4-BE49-F238E27FC236}">
                  <a16:creationId xmlns:a16="http://schemas.microsoft.com/office/drawing/2014/main" id="{2272A04E-BAF1-4BD2-A59A-CB2E2EA75F81}"/>
                </a:ext>
              </a:extLst>
            </p:cNvPr>
            <p:cNvSpPr/>
            <p:nvPr/>
          </p:nvSpPr>
          <p:spPr>
            <a:xfrm>
              <a:off x="7861827" y="2976595"/>
              <a:ext cx="3443111" cy="17411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0" cap="none" spc="0" normalizeH="0" baseline="0" noProof="0" dirty="0">
                  <a:ln>
                    <a:noFill/>
                  </a:ln>
                  <a:solidFill>
                    <a:prstClr val="white"/>
                  </a:solidFill>
                  <a:effectLst/>
                  <a:uLnTx/>
                  <a:uFillTx/>
                  <a:latin typeface="Corbel"/>
                  <a:ea typeface="+mn-ea"/>
                  <a:cs typeface="+mn-cs"/>
                </a:rPr>
                <a:t>Företag </a:t>
              </a:r>
              <a:r>
                <a:rPr kumimoji="0" lang="sv-SE" sz="2200" b="0" i="1" u="none" strike="noStrike" kern="0" cap="none" spc="0" normalizeH="0" baseline="0" noProof="0" dirty="0">
                  <a:ln>
                    <a:noFill/>
                  </a:ln>
                  <a:solidFill>
                    <a:prstClr val="white"/>
                  </a:solidFill>
                  <a:effectLst/>
                  <a:uLnTx/>
                  <a:uFillTx/>
                  <a:latin typeface="Corbel"/>
                  <a:ea typeface="+mn-ea"/>
                  <a:cs typeface="+mn-cs"/>
                </a:rPr>
                <a:t>ska</a:t>
              </a:r>
              <a:r>
                <a:rPr kumimoji="0" lang="sv-SE" sz="2200" b="0" i="0" u="none" strike="noStrike" kern="0" cap="none" spc="0" normalizeH="0" baseline="0" noProof="0" dirty="0">
                  <a:ln>
                    <a:noFill/>
                  </a:ln>
                  <a:solidFill>
                    <a:prstClr val="white"/>
                  </a:solidFill>
                  <a:effectLst/>
                  <a:uLnTx/>
                  <a:uFillTx/>
                  <a:latin typeface="Corbel"/>
                  <a:ea typeface="+mn-ea"/>
                  <a:cs typeface="+mn-cs"/>
                </a:rPr>
                <a:t> uteslutas i vissa fall och </a:t>
              </a:r>
              <a:r>
                <a:rPr kumimoji="0" lang="sv-SE" sz="2200" b="0" i="1" u="none" strike="noStrike" kern="0" cap="none" spc="0" normalizeH="0" baseline="0" noProof="0" dirty="0">
                  <a:ln>
                    <a:noFill/>
                  </a:ln>
                  <a:solidFill>
                    <a:prstClr val="white"/>
                  </a:solidFill>
                  <a:effectLst/>
                  <a:uLnTx/>
                  <a:uFillTx/>
                  <a:latin typeface="Corbel"/>
                  <a:ea typeface="+mn-ea"/>
                  <a:cs typeface="+mn-cs"/>
                </a:rPr>
                <a:t>får</a:t>
              </a:r>
              <a:r>
                <a:rPr kumimoji="0" lang="sv-SE" sz="2200" b="0" i="0" u="none" strike="noStrike" kern="0" cap="none" spc="0" normalizeH="0" baseline="0" noProof="0" dirty="0">
                  <a:ln>
                    <a:noFill/>
                  </a:ln>
                  <a:solidFill>
                    <a:prstClr val="white"/>
                  </a:solidFill>
                  <a:effectLst/>
                  <a:uLnTx/>
                  <a:uFillTx/>
                  <a:latin typeface="Corbel"/>
                  <a:ea typeface="+mn-ea"/>
                  <a:cs typeface="+mn-cs"/>
                </a:rPr>
                <a:t> uteslutas i andra</a:t>
              </a:r>
            </a:p>
          </p:txBody>
        </p:sp>
        <p:cxnSp>
          <p:nvCxnSpPr>
            <p:cNvPr id="21" name="Rak koppling 20">
              <a:extLst>
                <a:ext uri="{FF2B5EF4-FFF2-40B4-BE49-F238E27FC236}">
                  <a16:creationId xmlns:a16="http://schemas.microsoft.com/office/drawing/2014/main" id="{301D19BE-429F-461D-98F8-5A01AC19BD00}"/>
                </a:ext>
              </a:extLst>
            </p:cNvPr>
            <p:cNvCxnSpPr>
              <a:cxnSpLocks/>
            </p:cNvCxnSpPr>
            <p:nvPr/>
          </p:nvCxnSpPr>
          <p:spPr>
            <a:xfrm>
              <a:off x="9329382" y="2243347"/>
              <a:ext cx="0" cy="7219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0865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4CF5D3-75DF-4675-A867-D0435B48C49B}"/>
              </a:ext>
            </a:extLst>
          </p:cNvPr>
          <p:cNvSpPr>
            <a:spLocks noGrp="1"/>
          </p:cNvSpPr>
          <p:nvPr>
            <p:ph type="title"/>
          </p:nvPr>
        </p:nvSpPr>
        <p:spPr/>
        <p:txBody>
          <a:bodyPr/>
          <a:lstStyle/>
          <a:p>
            <a:r>
              <a:rPr lang="sv-SE" dirty="0"/>
              <a:t>Myndighetsuppgifter och sekretess</a:t>
            </a:r>
          </a:p>
        </p:txBody>
      </p:sp>
      <p:sp>
        <p:nvSpPr>
          <p:cNvPr id="3" name="Platshållare för text 2">
            <a:extLst>
              <a:ext uri="{FF2B5EF4-FFF2-40B4-BE49-F238E27FC236}">
                <a16:creationId xmlns:a16="http://schemas.microsoft.com/office/drawing/2014/main" id="{C4675DF2-48E4-4C0A-B955-C44C86AC644C}"/>
              </a:ext>
            </a:extLst>
          </p:cNvPr>
          <p:cNvSpPr>
            <a:spLocks noGrp="1"/>
          </p:cNvSpPr>
          <p:nvPr>
            <p:ph type="body" sz="quarter" idx="14"/>
          </p:nvPr>
        </p:nvSpPr>
        <p:spPr>
          <a:xfrm>
            <a:off x="6832599" y="2258458"/>
            <a:ext cx="5035401" cy="3569942"/>
          </a:xfrm>
        </p:spPr>
        <p:txBody>
          <a:bodyPr/>
          <a:lstStyle/>
          <a:p>
            <a:r>
              <a:rPr lang="sv-SE" dirty="0"/>
              <a:t>Upphandlingslagarna förutsätter att upphandlare har tillgång till en vissa myndighetsuppgifter:</a:t>
            </a:r>
          </a:p>
          <a:p>
            <a:pPr marL="723300" lvl="1" indent="-457200">
              <a:buClr>
                <a:schemeClr val="tx1"/>
              </a:buClr>
              <a:buFont typeface="+mj-lt"/>
              <a:buAutoNum type="arabicPeriod"/>
            </a:pPr>
            <a:r>
              <a:rPr lang="sv-SE" dirty="0"/>
              <a:t>Brott (belastningsregistret)</a:t>
            </a:r>
          </a:p>
          <a:p>
            <a:pPr marL="723300" lvl="1" indent="-457200">
              <a:buClr>
                <a:schemeClr val="tx1"/>
              </a:buClr>
              <a:buFont typeface="+mj-lt"/>
              <a:buAutoNum type="arabicPeriod"/>
            </a:pPr>
            <a:r>
              <a:rPr lang="sv-SE" dirty="0"/>
              <a:t>Betalning av skatter </a:t>
            </a:r>
          </a:p>
          <a:p>
            <a:pPr marL="723300" lvl="1" indent="-457200">
              <a:buClr>
                <a:schemeClr val="tx1"/>
              </a:buClr>
              <a:buFont typeface="+mj-lt"/>
              <a:buAutoNum type="arabicPeriod"/>
            </a:pPr>
            <a:r>
              <a:rPr lang="sv-SE" dirty="0"/>
              <a:t>Kvalificerade ekonomiska svårigheter</a:t>
            </a:r>
          </a:p>
          <a:p>
            <a:pPr>
              <a:spcBef>
                <a:spcPts val="600"/>
              </a:spcBef>
            </a:pPr>
            <a:r>
              <a:rPr lang="sv-SE" dirty="0"/>
              <a:t>Idag finns ingen bra juridisk eller teknisk lösning för detta.</a:t>
            </a:r>
          </a:p>
        </p:txBody>
      </p:sp>
      <p:pic>
        <p:nvPicPr>
          <p:cNvPr id="10" name="Platshållare för bild 9" descr="En bild som visar person, text, håller, kvinna&#10;&#10;Automatiskt genererad beskrivning">
            <a:extLst>
              <a:ext uri="{FF2B5EF4-FFF2-40B4-BE49-F238E27FC236}">
                <a16:creationId xmlns:a16="http://schemas.microsoft.com/office/drawing/2014/main" id="{BC27CCFB-F1DB-425C-81ED-F9A1F7194CF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9699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B84DB3-03A0-421B-A182-A66FF06C561C}"/>
              </a:ext>
            </a:extLst>
          </p:cNvPr>
          <p:cNvSpPr>
            <a:spLocks noGrp="1"/>
          </p:cNvSpPr>
          <p:nvPr>
            <p:ph type="title"/>
          </p:nvPr>
        </p:nvSpPr>
        <p:spPr/>
        <p:txBody>
          <a:bodyPr/>
          <a:lstStyle/>
          <a:p>
            <a:r>
              <a:rPr lang="sv-SE" dirty="0"/>
              <a:t>Uppgifter ur belastningsregistret</a:t>
            </a:r>
          </a:p>
        </p:txBody>
      </p:sp>
      <p:pic>
        <p:nvPicPr>
          <p:cNvPr id="7" name="Platshållare för innehåll 6" descr="En bild som visar bord, inomhus, bok, sitter&#10;&#10;Automatiskt genererad beskrivning">
            <a:extLst>
              <a:ext uri="{FF2B5EF4-FFF2-40B4-BE49-F238E27FC236}">
                <a16:creationId xmlns:a16="http://schemas.microsoft.com/office/drawing/2014/main" id="{DDDCC8CE-F5C3-498C-B53F-C6D56B3EA26E}"/>
              </a:ext>
            </a:extLst>
          </p:cNvPr>
          <p:cNvPicPr>
            <a:picLocks noGrp="1" noChangeAspect="1"/>
          </p:cNvPicPr>
          <p:nvPr>
            <p:ph sz="quarter" idx="11"/>
          </p:nvPr>
        </p:nvPicPr>
        <p:blipFill rotWithShape="1">
          <a:blip r:embed="rId3" cstate="print">
            <a:extLst>
              <a:ext uri="{28A0092B-C50C-407E-A947-70E740481C1C}">
                <a14:useLocalDpi xmlns:a14="http://schemas.microsoft.com/office/drawing/2010/main" val="0"/>
              </a:ext>
            </a:extLst>
          </a:blip>
          <a:srcRect l="14508" r="23291" b="2"/>
          <a:stretch/>
        </p:blipFill>
        <p:spPr/>
      </p:pic>
      <p:sp>
        <p:nvSpPr>
          <p:cNvPr id="3" name="Platshållare för text 2">
            <a:extLst>
              <a:ext uri="{FF2B5EF4-FFF2-40B4-BE49-F238E27FC236}">
                <a16:creationId xmlns:a16="http://schemas.microsoft.com/office/drawing/2014/main" id="{D0701AD5-C4EA-43B6-9DF4-02E980134C57}"/>
              </a:ext>
            </a:extLst>
          </p:cNvPr>
          <p:cNvSpPr>
            <a:spLocks noGrp="1"/>
          </p:cNvSpPr>
          <p:nvPr>
            <p:ph type="body" sz="quarter" idx="14"/>
          </p:nvPr>
        </p:nvSpPr>
        <p:spPr>
          <a:xfrm>
            <a:off x="1079366" y="2302524"/>
            <a:ext cx="4162560" cy="3525875"/>
          </a:xfrm>
        </p:spPr>
        <p:txBody>
          <a:bodyPr/>
          <a:lstStyle/>
          <a:p>
            <a:r>
              <a:rPr lang="sv-SE" dirty="0"/>
              <a:t>Upphandlingslagar kräver att ett företag vars företrädare dömts för viss brottslighet ska uteslutas. </a:t>
            </a:r>
          </a:p>
          <a:p>
            <a:pPr lvl="1"/>
            <a:r>
              <a:rPr lang="sv-SE" dirty="0"/>
              <a:t>Gäller även vissa underleverantörer.	</a:t>
            </a:r>
          </a:p>
          <a:p>
            <a:pPr>
              <a:spcBef>
                <a:spcPts val="600"/>
              </a:spcBef>
            </a:pPr>
            <a:r>
              <a:rPr lang="sv-SE" dirty="0"/>
              <a:t>Det saknas särskilda regler om registerkontroll i upphandlingar. </a:t>
            </a:r>
          </a:p>
          <a:p>
            <a:pPr lvl="1"/>
            <a:r>
              <a:rPr lang="sv-SE" dirty="0"/>
              <a:t>Regeringen har utlovat en översyn men något förslag har ännu inte synts till.</a:t>
            </a:r>
          </a:p>
          <a:p>
            <a:endParaRPr lang="sv-SE" dirty="0"/>
          </a:p>
        </p:txBody>
      </p:sp>
    </p:spTree>
    <p:extLst>
      <p:ext uri="{BB962C8B-B14F-4D97-AF65-F5344CB8AC3E}">
        <p14:creationId xmlns:p14="http://schemas.microsoft.com/office/powerpoint/2010/main" val="378317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4DBEE94-1CC8-4D44-927D-781F129E6DF9}"/>
              </a:ext>
            </a:extLst>
          </p:cNvPr>
          <p:cNvSpPr>
            <a:spLocks noGrp="1"/>
          </p:cNvSpPr>
          <p:nvPr>
            <p:ph type="title"/>
          </p:nvPr>
        </p:nvSpPr>
        <p:spPr>
          <a:xfrm>
            <a:off x="7020000" y="1052514"/>
            <a:ext cx="4140000" cy="511882"/>
          </a:xfrm>
        </p:spPr>
        <p:txBody>
          <a:bodyPr/>
          <a:lstStyle/>
          <a:p>
            <a:r>
              <a:rPr lang="sv-SE" dirty="0"/>
              <a:t>Skatter och social-försäkringsavgifter</a:t>
            </a:r>
          </a:p>
        </p:txBody>
      </p:sp>
      <p:pic>
        <p:nvPicPr>
          <p:cNvPr id="6" name="Platshållare för bild 5">
            <a:extLst>
              <a:ext uri="{FF2B5EF4-FFF2-40B4-BE49-F238E27FC236}">
                <a16:creationId xmlns:a16="http://schemas.microsoft.com/office/drawing/2014/main" id="{7F2E6FE9-4C71-488B-9E8C-0620F7FA96D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10404" r="27819"/>
          <a:stretch/>
        </p:blipFill>
        <p:spPr>
          <a:xfrm>
            <a:off x="20" y="10"/>
            <a:ext cx="6095980" cy="6857990"/>
          </a:xfrm>
          <a:noFill/>
        </p:spPr>
      </p:pic>
      <p:sp>
        <p:nvSpPr>
          <p:cNvPr id="13" name="Text Placeholder 3">
            <a:extLst>
              <a:ext uri="{FF2B5EF4-FFF2-40B4-BE49-F238E27FC236}">
                <a16:creationId xmlns:a16="http://schemas.microsoft.com/office/drawing/2014/main" id="{05574573-A3C6-49D5-AC1C-E3A7B84D58B0}"/>
              </a:ext>
            </a:extLst>
          </p:cNvPr>
          <p:cNvSpPr>
            <a:spLocks noGrp="1"/>
          </p:cNvSpPr>
          <p:nvPr>
            <p:ph type="body" sz="quarter" idx="14"/>
          </p:nvPr>
        </p:nvSpPr>
        <p:spPr>
          <a:xfrm>
            <a:off x="7020000" y="2159000"/>
            <a:ext cx="4140125" cy="3668922"/>
          </a:xfrm>
        </p:spPr>
        <p:txBody>
          <a:bodyPr/>
          <a:lstStyle/>
          <a:p>
            <a:pPr>
              <a:spcBef>
                <a:spcPts val="600"/>
              </a:spcBef>
            </a:pPr>
            <a:r>
              <a:rPr lang="sv-SE" dirty="0"/>
              <a:t>Tidigare fanns ett välfungerande system för inhämtande av dessa uppgifter.</a:t>
            </a:r>
          </a:p>
          <a:p>
            <a:pPr>
              <a:spcBef>
                <a:spcPts val="600"/>
              </a:spcBef>
            </a:pPr>
            <a:r>
              <a:rPr lang="sv-SE" dirty="0"/>
              <a:t>idag varierar förutsättningarna mellan olika upphandlingar.</a:t>
            </a:r>
          </a:p>
          <a:p>
            <a:pPr>
              <a:spcBef>
                <a:spcPts val="600"/>
              </a:spcBef>
            </a:pPr>
            <a:r>
              <a:rPr lang="sv-SE" dirty="0"/>
              <a:t>Osäkerhet hos både upphandlare och företag. </a:t>
            </a:r>
          </a:p>
        </p:txBody>
      </p:sp>
    </p:spTree>
    <p:extLst>
      <p:ext uri="{BB962C8B-B14F-4D97-AF65-F5344CB8AC3E}">
        <p14:creationId xmlns:p14="http://schemas.microsoft.com/office/powerpoint/2010/main" val="149712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2A3D72-913C-456D-86A1-42212090DF3C}"/>
              </a:ext>
            </a:extLst>
          </p:cNvPr>
          <p:cNvSpPr>
            <a:spLocks noGrp="1"/>
          </p:cNvSpPr>
          <p:nvPr>
            <p:ph type="title"/>
          </p:nvPr>
        </p:nvSpPr>
        <p:spPr/>
        <p:txBody>
          <a:bodyPr/>
          <a:lstStyle/>
          <a:p>
            <a:r>
              <a:rPr lang="sv-SE" dirty="0"/>
              <a:t>Uppgifter från Bolagsverket</a:t>
            </a:r>
          </a:p>
        </p:txBody>
      </p:sp>
      <p:sp>
        <p:nvSpPr>
          <p:cNvPr id="3" name="Platshållare för text 2">
            <a:extLst>
              <a:ext uri="{FF2B5EF4-FFF2-40B4-BE49-F238E27FC236}">
                <a16:creationId xmlns:a16="http://schemas.microsoft.com/office/drawing/2014/main" id="{F88EBC82-2B7D-4CA0-BF09-6A728F51B653}"/>
              </a:ext>
            </a:extLst>
          </p:cNvPr>
          <p:cNvSpPr>
            <a:spLocks noGrp="1"/>
          </p:cNvSpPr>
          <p:nvPr>
            <p:ph type="body" sz="quarter" idx="14"/>
          </p:nvPr>
        </p:nvSpPr>
        <p:spPr>
          <a:xfrm>
            <a:off x="7020000" y="2368626"/>
            <a:ext cx="4140125" cy="3459773"/>
          </a:xfrm>
        </p:spPr>
        <p:txBody>
          <a:bodyPr/>
          <a:lstStyle/>
          <a:p>
            <a:r>
              <a:rPr lang="sv-SE" dirty="0"/>
              <a:t>Två typer av uppgifter:</a:t>
            </a:r>
          </a:p>
          <a:p>
            <a:pPr lvl="1"/>
            <a:r>
              <a:rPr lang="sv-SE" dirty="0"/>
              <a:t>Kvalificerade ekonomiska svårigheter (konkurs, </a:t>
            </a:r>
            <a:r>
              <a:rPr lang="sv-SE" dirty="0" err="1"/>
              <a:t>etc</a:t>
            </a:r>
            <a:r>
              <a:rPr lang="sv-SE" dirty="0"/>
              <a:t>)</a:t>
            </a:r>
          </a:p>
          <a:p>
            <a:pPr lvl="1"/>
            <a:r>
              <a:rPr lang="sv-SE" dirty="0"/>
              <a:t>Företrädare för juridiska personer (inklusive verkliga huvudmän)</a:t>
            </a:r>
          </a:p>
          <a:p>
            <a:pPr>
              <a:spcBef>
                <a:spcPts val="600"/>
              </a:spcBef>
            </a:pPr>
            <a:r>
              <a:rPr lang="sv-SE" dirty="0"/>
              <a:t>Uppgifterna är offentliga men inhämtas ofta via kredit-upplysningsföretag eller genom att företaget ger in dem.</a:t>
            </a:r>
          </a:p>
        </p:txBody>
      </p:sp>
      <p:pic>
        <p:nvPicPr>
          <p:cNvPr id="10" name="Platshållare för bild 9" descr="Dokument">
            <a:extLst>
              <a:ext uri="{FF2B5EF4-FFF2-40B4-BE49-F238E27FC236}">
                <a16:creationId xmlns:a16="http://schemas.microsoft.com/office/drawing/2014/main" id="{AE107A98-9336-491B-A4C5-E969CE60E03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l="3528" r="3528"/>
          <a:stretch>
            <a:fillRect/>
          </a:stretch>
        </p:blipFill>
        <p:spPr/>
      </p:pic>
      <p:pic>
        <p:nvPicPr>
          <p:cNvPr id="1026" name="Picture 2" descr="Bildresultat för bolagsverket">
            <a:hlinkClick r:id="rId5"/>
            <a:extLst>
              <a:ext uri="{FF2B5EF4-FFF2-40B4-BE49-F238E27FC236}">
                <a16:creationId xmlns:a16="http://schemas.microsoft.com/office/drawing/2014/main" id="{B257F61B-9084-434F-A73C-C1720461462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7144" y="2590905"/>
            <a:ext cx="6230856" cy="105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86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3759" y="0"/>
            <a:ext cx="4221027" cy="923330"/>
          </a:xfrm>
          <a:prstGeom prst="rect">
            <a:avLst/>
          </a:prstGeom>
          <a:noFill/>
          <a:effectLst>
            <a:outerShdw blurRad="50800" dist="50800" dir="5400000" algn="ctr" rotWithShape="0">
              <a:schemeClr val="accent1">
                <a:lumMod val="75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VILKA ÄR VI ? </a:t>
            </a:r>
          </a:p>
        </p:txBody>
      </p:sp>
      <p:pic>
        <p:nvPicPr>
          <p:cNvPr id="2" name="Bildobjekt 1">
            <a:extLst>
              <a:ext uri="{FF2B5EF4-FFF2-40B4-BE49-F238E27FC236}">
                <a16:creationId xmlns:a16="http://schemas.microsoft.com/office/drawing/2014/main" id="{7E897E5F-0F91-47DD-BF9D-CB8C0B662CA2}"/>
              </a:ext>
            </a:extLst>
          </p:cNvPr>
          <p:cNvPicPr>
            <a:picLocks noChangeAspect="1"/>
          </p:cNvPicPr>
          <p:nvPr/>
        </p:nvPicPr>
        <p:blipFill>
          <a:blip r:embed="rId3"/>
          <a:stretch>
            <a:fillRect/>
          </a:stretch>
        </p:blipFill>
        <p:spPr>
          <a:xfrm>
            <a:off x="1071153" y="822960"/>
            <a:ext cx="8582297" cy="5930538"/>
          </a:xfrm>
          <a:prstGeom prst="rect">
            <a:avLst/>
          </a:prstGeom>
        </p:spPr>
      </p:pic>
    </p:spTree>
    <p:extLst>
      <p:ext uri="{BB962C8B-B14F-4D97-AF65-F5344CB8AC3E}">
        <p14:creationId xmlns:p14="http://schemas.microsoft.com/office/powerpoint/2010/main" val="93291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18A804-5653-425C-8C7A-DB3DAE58E159}"/>
              </a:ext>
            </a:extLst>
          </p:cNvPr>
          <p:cNvSpPr>
            <a:spLocks noGrp="1"/>
          </p:cNvSpPr>
          <p:nvPr>
            <p:ph type="title"/>
          </p:nvPr>
        </p:nvSpPr>
        <p:spPr>
          <a:xfrm>
            <a:off x="1080000" y="1054800"/>
            <a:ext cx="9000434" cy="399427"/>
          </a:xfrm>
        </p:spPr>
        <p:txBody>
          <a:bodyPr anchor="t">
            <a:normAutofit/>
          </a:bodyPr>
          <a:lstStyle/>
          <a:p>
            <a:pPr>
              <a:lnSpc>
                <a:spcPct val="90000"/>
              </a:lnSpc>
            </a:pPr>
            <a:r>
              <a:rPr lang="sv-SE" sz="2700"/>
              <a:t>Utgångspunkter för en bättre lösning</a:t>
            </a:r>
          </a:p>
        </p:txBody>
      </p:sp>
      <p:graphicFrame>
        <p:nvGraphicFramePr>
          <p:cNvPr id="5" name="Platshållare för text 2">
            <a:extLst>
              <a:ext uri="{FF2B5EF4-FFF2-40B4-BE49-F238E27FC236}">
                <a16:creationId xmlns:a16="http://schemas.microsoft.com/office/drawing/2014/main" id="{1B390927-87EE-406C-8814-EA06D2B228AA}"/>
              </a:ext>
            </a:extLst>
          </p:cNvPr>
          <p:cNvGraphicFramePr/>
          <p:nvPr>
            <p:extLst/>
          </p:nvPr>
        </p:nvGraphicFramePr>
        <p:xfrm>
          <a:off x="1080000" y="1620000"/>
          <a:ext cx="10033200" cy="447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906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34F318-05F8-4C88-9D12-C2F2E2A9327F}"/>
              </a:ext>
            </a:extLst>
          </p:cNvPr>
          <p:cNvSpPr>
            <a:spLocks noGrp="1"/>
          </p:cNvSpPr>
          <p:nvPr>
            <p:ph type="title"/>
          </p:nvPr>
        </p:nvSpPr>
        <p:spPr/>
        <p:txBody>
          <a:bodyPr/>
          <a:lstStyle/>
          <a:p>
            <a:r>
              <a:rPr lang="sv-SE" dirty="0"/>
              <a:t>Hur löser man detta?</a:t>
            </a:r>
          </a:p>
        </p:txBody>
      </p:sp>
      <p:pic>
        <p:nvPicPr>
          <p:cNvPr id="12" name="Platshållare för bild 11" descr="En bild som visar objekt, mikroskop, person, spegel&#10;&#10;Automatiskt genererad beskrivning">
            <a:extLst>
              <a:ext uri="{FF2B5EF4-FFF2-40B4-BE49-F238E27FC236}">
                <a16:creationId xmlns:a16="http://schemas.microsoft.com/office/drawing/2014/main" id="{DD761C5F-B79B-4A1F-95AF-FABEF3BE4B1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3" name="Platshållare för text 2">
            <a:extLst>
              <a:ext uri="{FF2B5EF4-FFF2-40B4-BE49-F238E27FC236}">
                <a16:creationId xmlns:a16="http://schemas.microsoft.com/office/drawing/2014/main" id="{55771993-521D-477D-9281-16FE3112BED1}"/>
              </a:ext>
            </a:extLst>
          </p:cNvPr>
          <p:cNvSpPr>
            <a:spLocks noGrp="1"/>
          </p:cNvSpPr>
          <p:nvPr>
            <p:ph type="body" sz="quarter" idx="14"/>
          </p:nvPr>
        </p:nvSpPr>
        <p:spPr>
          <a:xfrm>
            <a:off x="7020000" y="1836000"/>
            <a:ext cx="4359200" cy="4361600"/>
          </a:xfrm>
        </p:spPr>
        <p:txBody>
          <a:bodyPr/>
          <a:lstStyle/>
          <a:p>
            <a:pPr>
              <a:spcBef>
                <a:spcPts val="600"/>
              </a:spcBef>
            </a:pPr>
            <a:r>
              <a:rPr lang="sv-SE" dirty="0"/>
              <a:t>Det behövs en enhetlig och stabil lösning för elektronisk inhämtning av myndighetsuppgifter i offentlig upphandling.</a:t>
            </a:r>
          </a:p>
          <a:p>
            <a:pPr>
              <a:spcBef>
                <a:spcPts val="600"/>
              </a:spcBef>
            </a:pPr>
            <a:r>
              <a:rPr lang="sv-SE" dirty="0"/>
              <a:t>Upphandlingsreglerna utgår ifrån att sådana lösningar finns på plats.</a:t>
            </a:r>
          </a:p>
          <a:p>
            <a:pPr>
              <a:spcBef>
                <a:spcPts val="600"/>
              </a:spcBef>
            </a:pPr>
            <a:r>
              <a:rPr lang="sv-SE" dirty="0"/>
              <a:t>Inhämtningen kan samordnas genom någon statliga aktör som myndigheter kan vända sig till – en ”</a:t>
            </a:r>
            <a:r>
              <a:rPr lang="sv-SE" dirty="0" err="1"/>
              <a:t>one</a:t>
            </a:r>
            <a:r>
              <a:rPr lang="sv-SE" dirty="0"/>
              <a:t>-stop-shop”.</a:t>
            </a:r>
          </a:p>
          <a:p>
            <a:endParaRPr lang="sv-SE" dirty="0"/>
          </a:p>
        </p:txBody>
      </p:sp>
    </p:spTree>
    <p:extLst>
      <p:ext uri="{BB962C8B-B14F-4D97-AF65-F5344CB8AC3E}">
        <p14:creationId xmlns:p14="http://schemas.microsoft.com/office/powerpoint/2010/main" val="2852375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9135862-4C9D-44A2-8424-34373ED0373F}"/>
              </a:ext>
            </a:extLst>
          </p:cNvPr>
          <p:cNvSpPr/>
          <p:nvPr/>
        </p:nvSpPr>
        <p:spPr>
          <a:xfrm>
            <a:off x="308472" y="1314452"/>
            <a:ext cx="11534661" cy="5251602"/>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9" name="Rektangel 8">
            <a:extLst>
              <a:ext uri="{FF2B5EF4-FFF2-40B4-BE49-F238E27FC236}">
                <a16:creationId xmlns:a16="http://schemas.microsoft.com/office/drawing/2014/main" id="{A8EE4765-0FFE-40E0-A705-D68AD91F73E4}"/>
              </a:ext>
            </a:extLst>
          </p:cNvPr>
          <p:cNvSpPr/>
          <p:nvPr/>
        </p:nvSpPr>
        <p:spPr>
          <a:xfrm>
            <a:off x="2461022" y="3272009"/>
            <a:ext cx="6169444" cy="1476261"/>
          </a:xfrm>
          <a:prstGeom prst="rect">
            <a:avLst/>
          </a:prstGeom>
          <a:solidFill>
            <a:schemeClr val="accent4"/>
          </a:solidFill>
          <a:ln w="28575">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a:ea typeface="+mn-ea"/>
              <a:cs typeface="+mn-cs"/>
            </a:endParaRPr>
          </a:p>
        </p:txBody>
      </p:sp>
      <p:sp>
        <p:nvSpPr>
          <p:cNvPr id="11" name="Rektangel 10">
            <a:extLst>
              <a:ext uri="{FF2B5EF4-FFF2-40B4-BE49-F238E27FC236}">
                <a16:creationId xmlns:a16="http://schemas.microsoft.com/office/drawing/2014/main" id="{9C57BD3B-8D45-4DBE-8624-77A678E89822}"/>
              </a:ext>
            </a:extLst>
          </p:cNvPr>
          <p:cNvSpPr/>
          <p:nvPr/>
        </p:nvSpPr>
        <p:spPr>
          <a:xfrm>
            <a:off x="3965871" y="3588881"/>
            <a:ext cx="296722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FFFFFF"/>
                </a:solidFill>
                <a:effectLst/>
                <a:uLnTx/>
                <a:uFillTx/>
                <a:latin typeface="Corbel"/>
                <a:ea typeface="+mn-ea"/>
                <a:cs typeface="+mn-cs"/>
              </a:rPr>
              <a:t>Samordnande myndighet</a:t>
            </a:r>
          </a:p>
        </p:txBody>
      </p:sp>
      <p:sp>
        <p:nvSpPr>
          <p:cNvPr id="31" name="Pratbubbla: rad med kantlinje och dekorstreck 30">
            <a:extLst>
              <a:ext uri="{FF2B5EF4-FFF2-40B4-BE49-F238E27FC236}">
                <a16:creationId xmlns:a16="http://schemas.microsoft.com/office/drawing/2014/main" id="{06730C2C-5716-4FCC-946A-C815B9471965}"/>
              </a:ext>
            </a:extLst>
          </p:cNvPr>
          <p:cNvSpPr/>
          <p:nvPr/>
        </p:nvSpPr>
        <p:spPr>
          <a:xfrm rot="16200000">
            <a:off x="2012645" y="799433"/>
            <a:ext cx="951580" cy="2657819"/>
          </a:xfrm>
          <a:prstGeom prst="accentBorderCallout1">
            <a:avLst>
              <a:gd name="adj1" fmla="val 49010"/>
              <a:gd name="adj2" fmla="val -7176"/>
              <a:gd name="adj3" fmla="val 97992"/>
              <a:gd name="adj4" fmla="val -70750"/>
            </a:avLst>
          </a:prstGeom>
          <a:solidFill>
            <a:schemeClr val="bg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orbel"/>
              <a:ea typeface="+mn-ea"/>
              <a:cs typeface="+mn-cs"/>
            </a:endParaRPr>
          </a:p>
        </p:txBody>
      </p:sp>
      <p:sp>
        <p:nvSpPr>
          <p:cNvPr id="34" name="Pratbubbla: rad med kantlinje och dekorstreck 33">
            <a:extLst>
              <a:ext uri="{FF2B5EF4-FFF2-40B4-BE49-F238E27FC236}">
                <a16:creationId xmlns:a16="http://schemas.microsoft.com/office/drawing/2014/main" id="{CF604F26-542E-4D21-A960-7107E228146B}"/>
              </a:ext>
            </a:extLst>
          </p:cNvPr>
          <p:cNvSpPr/>
          <p:nvPr/>
        </p:nvSpPr>
        <p:spPr>
          <a:xfrm rot="16200000">
            <a:off x="5077142" y="748182"/>
            <a:ext cx="951580" cy="2760323"/>
          </a:xfrm>
          <a:prstGeom prst="accentBorderCallout1">
            <a:avLst>
              <a:gd name="adj1" fmla="val 49010"/>
              <a:gd name="adj2" fmla="val -7176"/>
              <a:gd name="adj3" fmla="val 49300"/>
              <a:gd name="adj4" fmla="val -67277"/>
            </a:avLst>
          </a:prstGeom>
          <a:solidFill>
            <a:schemeClr val="bg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5" name="Pratbubbla: rad med kantlinje och dekorstreck 34">
            <a:extLst>
              <a:ext uri="{FF2B5EF4-FFF2-40B4-BE49-F238E27FC236}">
                <a16:creationId xmlns:a16="http://schemas.microsoft.com/office/drawing/2014/main" id="{1B86EE08-D29D-42D2-9E5D-8160214F6925}"/>
              </a:ext>
            </a:extLst>
          </p:cNvPr>
          <p:cNvSpPr/>
          <p:nvPr/>
        </p:nvSpPr>
        <p:spPr>
          <a:xfrm rot="16200000">
            <a:off x="8348467" y="577848"/>
            <a:ext cx="951580" cy="3100992"/>
          </a:xfrm>
          <a:prstGeom prst="accentBorderCallout1">
            <a:avLst>
              <a:gd name="adj1" fmla="val 49010"/>
              <a:gd name="adj2" fmla="val -7176"/>
              <a:gd name="adj3" fmla="val 14484"/>
              <a:gd name="adj4" fmla="val -69592"/>
            </a:avLst>
          </a:prstGeom>
          <a:solidFill>
            <a:schemeClr val="bg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Pratbubbla: rad med kantlinje och dekorstreck 35">
            <a:extLst>
              <a:ext uri="{FF2B5EF4-FFF2-40B4-BE49-F238E27FC236}">
                <a16:creationId xmlns:a16="http://schemas.microsoft.com/office/drawing/2014/main" id="{F503D4CE-EBEB-455A-A078-057D72A5DCA9}"/>
              </a:ext>
            </a:extLst>
          </p:cNvPr>
          <p:cNvSpPr/>
          <p:nvPr/>
        </p:nvSpPr>
        <p:spPr>
          <a:xfrm rot="16200000">
            <a:off x="2012645" y="4479068"/>
            <a:ext cx="951580" cy="2657819"/>
          </a:xfrm>
          <a:prstGeom prst="accentBorderCallout1">
            <a:avLst>
              <a:gd name="adj1" fmla="val 54813"/>
              <a:gd name="adj2" fmla="val 107441"/>
              <a:gd name="adj3" fmla="val 92188"/>
              <a:gd name="adj4" fmla="val 156168"/>
            </a:avLst>
          </a:prstGeom>
          <a:solidFill>
            <a:schemeClr val="bg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orbel"/>
              <a:ea typeface="+mn-ea"/>
              <a:cs typeface="+mn-cs"/>
            </a:endParaRPr>
          </a:p>
        </p:txBody>
      </p:sp>
      <p:sp>
        <p:nvSpPr>
          <p:cNvPr id="38" name="Pratbubbla: rad med kantlinje och dekorstreck 37">
            <a:extLst>
              <a:ext uri="{FF2B5EF4-FFF2-40B4-BE49-F238E27FC236}">
                <a16:creationId xmlns:a16="http://schemas.microsoft.com/office/drawing/2014/main" id="{9A0A3A2D-A404-4CEC-930C-1EB5EE0BCF5A}"/>
              </a:ext>
            </a:extLst>
          </p:cNvPr>
          <p:cNvSpPr/>
          <p:nvPr/>
        </p:nvSpPr>
        <p:spPr>
          <a:xfrm rot="16200000">
            <a:off x="5077142" y="4427816"/>
            <a:ext cx="951580" cy="2760323"/>
          </a:xfrm>
          <a:prstGeom prst="accentBorderCallout1">
            <a:avLst>
              <a:gd name="adj1" fmla="val 48611"/>
              <a:gd name="adj2" fmla="val 108598"/>
              <a:gd name="adj3" fmla="val 48502"/>
              <a:gd name="adj4" fmla="val 155010"/>
            </a:avLst>
          </a:prstGeom>
          <a:solidFill>
            <a:schemeClr val="bg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9" name="Pratbubbla: rad med kantlinje och dekorstreck 38">
            <a:extLst>
              <a:ext uri="{FF2B5EF4-FFF2-40B4-BE49-F238E27FC236}">
                <a16:creationId xmlns:a16="http://schemas.microsoft.com/office/drawing/2014/main" id="{8DE2F687-89CA-42B0-87F3-1D2BC5DE1320}"/>
              </a:ext>
            </a:extLst>
          </p:cNvPr>
          <p:cNvSpPr/>
          <p:nvPr/>
        </p:nvSpPr>
        <p:spPr>
          <a:xfrm rot="16200000">
            <a:off x="8230588" y="4427817"/>
            <a:ext cx="951580" cy="2760323"/>
          </a:xfrm>
          <a:prstGeom prst="accentBorderCallout1">
            <a:avLst>
              <a:gd name="adj1" fmla="val 48611"/>
              <a:gd name="adj2" fmla="val 108598"/>
              <a:gd name="adj3" fmla="val 13380"/>
              <a:gd name="adj4" fmla="val 156168"/>
            </a:avLst>
          </a:prstGeom>
          <a:solidFill>
            <a:schemeClr val="bg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41" name="Pratbubbla: oval 40">
            <a:extLst>
              <a:ext uri="{FF2B5EF4-FFF2-40B4-BE49-F238E27FC236}">
                <a16:creationId xmlns:a16="http://schemas.microsoft.com/office/drawing/2014/main" id="{C8FB64DA-3FA7-47AF-B883-6148615F350B}"/>
              </a:ext>
            </a:extLst>
          </p:cNvPr>
          <p:cNvSpPr/>
          <p:nvPr/>
        </p:nvSpPr>
        <p:spPr>
          <a:xfrm>
            <a:off x="8986766" y="2906770"/>
            <a:ext cx="3100990" cy="1841500"/>
          </a:xfrm>
          <a:prstGeom prst="wedgeEllipseCallou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Corbel"/>
                <a:ea typeface="+mn-ea"/>
                <a:cs typeface="+mn-cs"/>
              </a:rPr>
              <a: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Corbel"/>
                <a:ea typeface="+mn-ea"/>
                <a:cs typeface="+mn-cs"/>
              </a:rPr>
              <a:t> ”one-stop-shop”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Corbel"/>
                <a:ea typeface="+mn-ea"/>
                <a:cs typeface="+mn-cs"/>
              </a:rPr>
              <a:t>för myndighets-uppgifter</a:t>
            </a:r>
          </a:p>
        </p:txBody>
      </p:sp>
      <p:sp>
        <p:nvSpPr>
          <p:cNvPr id="13" name="textruta 12">
            <a:extLst>
              <a:ext uri="{FF2B5EF4-FFF2-40B4-BE49-F238E27FC236}">
                <a16:creationId xmlns:a16="http://schemas.microsoft.com/office/drawing/2014/main" id="{E37F13DC-58D6-48DB-AE76-32CF1721B5BD}"/>
              </a:ext>
            </a:extLst>
          </p:cNvPr>
          <p:cNvSpPr txBox="1"/>
          <p:nvPr/>
        </p:nvSpPr>
        <p:spPr>
          <a:xfrm>
            <a:off x="1159525" y="1707637"/>
            <a:ext cx="2657820" cy="769441"/>
          </a:xfrm>
          <a:prstGeom prst="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orbel"/>
                <a:ea typeface="+mn-ea"/>
                <a:cs typeface="+mn-cs"/>
              </a:rPr>
              <a:t>Företrädares brott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orbel"/>
                <a:ea typeface="+mn-ea"/>
                <a:cs typeface="+mn-cs"/>
              </a:rPr>
              <a:t>(Polismyndigheten)</a:t>
            </a:r>
            <a:endParaRPr kumimoji="0" lang="sv-SE" sz="2200" b="0" i="0" u="none" strike="noStrike" kern="1200" cap="none" spc="0" normalizeH="0" baseline="0" noProof="0" dirty="0">
              <a:ln>
                <a:noFill/>
              </a:ln>
              <a:solidFill>
                <a:prstClr val="black"/>
              </a:solidFill>
              <a:effectLst/>
              <a:uLnTx/>
              <a:uFillTx/>
              <a:latin typeface="Corbel"/>
              <a:ea typeface="+mn-ea"/>
              <a:cs typeface="+mn-cs"/>
            </a:endParaRPr>
          </a:p>
        </p:txBody>
      </p:sp>
      <p:sp>
        <p:nvSpPr>
          <p:cNvPr id="14" name="textruta 13">
            <a:extLst>
              <a:ext uri="{FF2B5EF4-FFF2-40B4-BE49-F238E27FC236}">
                <a16:creationId xmlns:a16="http://schemas.microsoft.com/office/drawing/2014/main" id="{4498F6B6-30B0-4CBF-B5AE-25F18C8BFAE4}"/>
              </a:ext>
            </a:extLst>
          </p:cNvPr>
          <p:cNvSpPr txBox="1"/>
          <p:nvPr/>
        </p:nvSpPr>
        <p:spPr>
          <a:xfrm>
            <a:off x="3995249" y="1685667"/>
            <a:ext cx="3100990" cy="885349"/>
          </a:xfrm>
          <a:prstGeom prst="roundRect">
            <a:avLst/>
          </a:prstGeom>
          <a:noFill/>
          <a:ln>
            <a:noFill/>
          </a:ln>
          <a:effectLst/>
        </p:spPr>
        <p:txBody>
          <a:bodyPr wrap="square">
            <a:spAutoFit/>
          </a:bodyPr>
          <a:lstStyle>
            <a:defPPr>
              <a:defRPr lang="sv-SE"/>
            </a:defPPr>
            <a:lvl1pPr lvl="0" algn="ct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orbel"/>
                <a:ea typeface="+mn-ea"/>
                <a:cs typeface="+mn-cs"/>
              </a:rPr>
              <a:t>Betalning av skatter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orbel"/>
                <a:ea typeface="+mn-ea"/>
                <a:cs typeface="+mn-cs"/>
              </a:rPr>
              <a:t>(Skatteverket/KFM)</a:t>
            </a:r>
            <a:endParaRPr kumimoji="0" lang="sv-SE" sz="2200" b="0" i="0" u="none" strike="noStrike" kern="1200" cap="none" spc="0" normalizeH="0" baseline="0" noProof="0" dirty="0">
              <a:ln>
                <a:noFill/>
              </a:ln>
              <a:solidFill>
                <a:prstClr val="black"/>
              </a:solidFill>
              <a:effectLst/>
              <a:uLnTx/>
              <a:uFillTx/>
              <a:latin typeface="Corbel"/>
              <a:ea typeface="+mn-ea"/>
              <a:cs typeface="+mn-cs"/>
            </a:endParaRPr>
          </a:p>
        </p:txBody>
      </p:sp>
      <p:sp>
        <p:nvSpPr>
          <p:cNvPr id="15" name="textruta 14">
            <a:extLst>
              <a:ext uri="{FF2B5EF4-FFF2-40B4-BE49-F238E27FC236}">
                <a16:creationId xmlns:a16="http://schemas.microsoft.com/office/drawing/2014/main" id="{C508446C-B784-428E-BD2C-4BB99528794E}"/>
              </a:ext>
            </a:extLst>
          </p:cNvPr>
          <p:cNvSpPr txBox="1"/>
          <p:nvPr/>
        </p:nvSpPr>
        <p:spPr>
          <a:xfrm>
            <a:off x="7326216" y="1668640"/>
            <a:ext cx="3100990" cy="919401"/>
          </a:xfrm>
          <a:prstGeom prst="roundRect">
            <a:avLst/>
          </a:prstGeom>
          <a:noFill/>
          <a:ln>
            <a:noFill/>
          </a:ln>
          <a:effectLst/>
        </p:spPr>
        <p:txBody>
          <a:bodyPr wrap="square">
            <a:spAutoFit/>
          </a:bodyPr>
          <a:lstStyle>
            <a:defPPr>
              <a:defRPr lang="sv-SE"/>
            </a:defPPr>
            <a:lvl1pPr lvl="0" algn="ct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orbel"/>
                <a:ea typeface="+mn-ea"/>
                <a:cs typeface="+mn-cs"/>
              </a:rPr>
              <a:t>Ekonomi+företrädare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orbel"/>
                <a:ea typeface="+mn-ea"/>
                <a:cs typeface="+mn-cs"/>
              </a:rPr>
              <a:t>(Bolagsverket</a:t>
            </a:r>
            <a:r>
              <a:rPr kumimoji="0" lang="sv-SE" sz="2200" b="0" i="0" u="none" strike="noStrike" kern="1200" cap="none" spc="0" normalizeH="0" baseline="0" noProof="0" dirty="0">
                <a:ln>
                  <a:noFill/>
                </a:ln>
                <a:solidFill>
                  <a:prstClr val="black"/>
                </a:solidFill>
                <a:effectLst/>
                <a:uLnTx/>
                <a:uFillTx/>
                <a:latin typeface="Corbel"/>
                <a:ea typeface="+mn-ea"/>
                <a:cs typeface="+mn-cs"/>
              </a:rPr>
              <a:t>)</a:t>
            </a:r>
          </a:p>
        </p:txBody>
      </p:sp>
      <p:sp>
        <p:nvSpPr>
          <p:cNvPr id="16" name="textruta 15">
            <a:extLst>
              <a:ext uri="{FF2B5EF4-FFF2-40B4-BE49-F238E27FC236}">
                <a16:creationId xmlns:a16="http://schemas.microsoft.com/office/drawing/2014/main" id="{7249BCC6-F268-4487-A06E-7B87A9EDB443}"/>
              </a:ext>
            </a:extLst>
          </p:cNvPr>
          <p:cNvSpPr txBox="1"/>
          <p:nvPr/>
        </p:nvSpPr>
        <p:spPr>
          <a:xfrm>
            <a:off x="1140504" y="5332187"/>
            <a:ext cx="2657819" cy="919401"/>
          </a:xfrm>
          <a:prstGeom prst="round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orbel"/>
                <a:ea typeface="+mn-ea"/>
                <a:cs typeface="+mn-cs"/>
              </a:rPr>
              <a:t>Upphandlande myndighet</a:t>
            </a:r>
            <a:endParaRPr kumimoji="0" lang="sv-SE" sz="2200" b="0" i="0" u="none" strike="noStrike" kern="1200" cap="none" spc="0" normalizeH="0" baseline="0" noProof="0" dirty="0">
              <a:ln>
                <a:noFill/>
              </a:ln>
              <a:solidFill>
                <a:prstClr val="black"/>
              </a:solidFill>
              <a:effectLst/>
              <a:uLnTx/>
              <a:uFillTx/>
              <a:latin typeface="Corbel"/>
              <a:ea typeface="+mn-ea"/>
              <a:cs typeface="+mn-cs"/>
            </a:endParaRPr>
          </a:p>
        </p:txBody>
      </p:sp>
      <p:sp>
        <p:nvSpPr>
          <p:cNvPr id="17" name="textruta 16">
            <a:extLst>
              <a:ext uri="{FF2B5EF4-FFF2-40B4-BE49-F238E27FC236}">
                <a16:creationId xmlns:a16="http://schemas.microsoft.com/office/drawing/2014/main" id="{96CB8EE3-DEC4-4E22-B865-1C6A8B900D14}"/>
              </a:ext>
            </a:extLst>
          </p:cNvPr>
          <p:cNvSpPr txBox="1"/>
          <p:nvPr/>
        </p:nvSpPr>
        <p:spPr>
          <a:xfrm>
            <a:off x="4210467" y="5332187"/>
            <a:ext cx="2722624" cy="919401"/>
          </a:xfrm>
          <a:prstGeom prst="round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orbel"/>
                <a:ea typeface="+mn-ea"/>
                <a:cs typeface="+mn-cs"/>
              </a:rPr>
              <a:t>Upphandlande myndighet</a:t>
            </a:r>
          </a:p>
        </p:txBody>
      </p:sp>
      <p:sp>
        <p:nvSpPr>
          <p:cNvPr id="18" name="textruta 17">
            <a:extLst>
              <a:ext uri="{FF2B5EF4-FFF2-40B4-BE49-F238E27FC236}">
                <a16:creationId xmlns:a16="http://schemas.microsoft.com/office/drawing/2014/main" id="{8CC79A1A-FBA3-4D8E-B0D1-150F7FCE8B7B}"/>
              </a:ext>
            </a:extLst>
          </p:cNvPr>
          <p:cNvSpPr txBox="1"/>
          <p:nvPr/>
        </p:nvSpPr>
        <p:spPr>
          <a:xfrm>
            <a:off x="7326216" y="5332187"/>
            <a:ext cx="2760324" cy="919401"/>
          </a:xfrm>
          <a:prstGeom prst="round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orbel"/>
                <a:ea typeface="+mn-ea"/>
                <a:cs typeface="+mn-cs"/>
              </a:rPr>
              <a:t>Upphandlande myndighet</a:t>
            </a:r>
            <a:endParaRPr kumimoji="0" lang="sv-SE" sz="22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313686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22FB3C-7C4D-4A72-B3F1-DF841B636D15}"/>
              </a:ext>
            </a:extLst>
          </p:cNvPr>
          <p:cNvSpPr>
            <a:spLocks noGrp="1"/>
          </p:cNvSpPr>
          <p:nvPr>
            <p:ph type="title"/>
          </p:nvPr>
        </p:nvSpPr>
        <p:spPr/>
        <p:txBody>
          <a:bodyPr/>
          <a:lstStyle/>
          <a:p>
            <a:r>
              <a:rPr lang="sv-SE"/>
              <a:t>Vad kan Upphandlingsmyndigheten hjälpa till med under tiden?</a:t>
            </a:r>
          </a:p>
        </p:txBody>
      </p:sp>
      <p:sp>
        <p:nvSpPr>
          <p:cNvPr id="3" name="Platshållare för text 2">
            <a:extLst>
              <a:ext uri="{FF2B5EF4-FFF2-40B4-BE49-F238E27FC236}">
                <a16:creationId xmlns:a16="http://schemas.microsoft.com/office/drawing/2014/main" id="{1D5D36C3-0CF0-485A-887E-A5EE2918DDF0}"/>
              </a:ext>
            </a:extLst>
          </p:cNvPr>
          <p:cNvSpPr>
            <a:spLocks noGrp="1"/>
          </p:cNvSpPr>
          <p:nvPr>
            <p:ph type="body" sz="quarter" idx="11"/>
          </p:nvPr>
        </p:nvSpPr>
        <p:spPr>
          <a:xfrm>
            <a:off x="1079999" y="2291508"/>
            <a:ext cx="8279999" cy="3829153"/>
          </a:xfrm>
        </p:spPr>
        <p:txBody>
          <a:bodyPr/>
          <a:lstStyle/>
          <a:p>
            <a:pPr>
              <a:spcBef>
                <a:spcPts val="600"/>
              </a:spcBef>
            </a:pPr>
            <a:r>
              <a:rPr lang="sv-SE" dirty="0"/>
              <a:t>Svara på frågor kring upphandlingsreglernas teori och praktik.</a:t>
            </a:r>
          </a:p>
          <a:p>
            <a:pPr>
              <a:spcBef>
                <a:spcPts val="600"/>
              </a:spcBef>
            </a:pPr>
            <a:r>
              <a:rPr lang="sv-SE" dirty="0"/>
              <a:t>Stöd kring arbetsrättsliga villkor.</a:t>
            </a:r>
          </a:p>
          <a:p>
            <a:pPr>
              <a:spcBef>
                <a:spcPts val="600"/>
              </a:spcBef>
            </a:pPr>
            <a:r>
              <a:rPr lang="sv-SE" dirty="0"/>
              <a:t>Svara på frågor kring prövningen av svenska företag som deltar i upphandlingar i andra medlemsstater.</a:t>
            </a:r>
          </a:p>
          <a:p>
            <a:pPr>
              <a:spcBef>
                <a:spcPts val="600"/>
              </a:spcBef>
            </a:pPr>
            <a:r>
              <a:rPr lang="sv-SE" dirty="0"/>
              <a:t>Samverkan och erfarenhetsutbyte.</a:t>
            </a:r>
          </a:p>
          <a:p>
            <a:pPr>
              <a:spcBef>
                <a:spcPts val="600"/>
              </a:spcBef>
            </a:pPr>
            <a:r>
              <a:rPr lang="sv-SE" dirty="0"/>
              <a:t>Arbeta för en mer strategisk syn på offentlig upphandling.</a:t>
            </a:r>
          </a:p>
          <a:p>
            <a:endParaRPr lang="sv-SE" dirty="0"/>
          </a:p>
          <a:p>
            <a:endParaRPr lang="sv-SE" dirty="0"/>
          </a:p>
        </p:txBody>
      </p:sp>
    </p:spTree>
    <p:extLst>
      <p:ext uri="{BB962C8B-B14F-4D97-AF65-F5344CB8AC3E}">
        <p14:creationId xmlns:p14="http://schemas.microsoft.com/office/powerpoint/2010/main" val="74756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F9464186-B7F7-487C-8EC8-059DD60C47EB}"/>
              </a:ext>
            </a:extLst>
          </p:cNvPr>
          <p:cNvSpPr/>
          <p:nvPr/>
        </p:nvSpPr>
        <p:spPr>
          <a:xfrm>
            <a:off x="984433" y="2868804"/>
            <a:ext cx="7751077" cy="1231106"/>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sv-SE" sz="2800" b="0" i="0" u="none" strike="noStrike" kern="1200" cap="none" spc="0" normalizeH="0" baseline="30000" noProof="0">
                <a:ln>
                  <a:noFill/>
                </a:ln>
                <a:solidFill>
                  <a:prstClr val="white"/>
                </a:solidFill>
                <a:effectLst/>
                <a:uLnTx/>
                <a:uFillTx/>
                <a:latin typeface="Corbel"/>
                <a:ea typeface="+mn-ea"/>
                <a:cs typeface="+mn-cs"/>
              </a:rPr>
              <a:t>Mer inspiration och vägledning </a:t>
            </a:r>
            <a:br>
              <a:rPr kumimoji="0" lang="sv-SE" sz="2800" b="0" i="0" u="none" strike="noStrike" kern="1200" cap="none" spc="0" normalizeH="0" baseline="30000" noProof="0">
                <a:ln>
                  <a:noFill/>
                </a:ln>
                <a:solidFill>
                  <a:prstClr val="white"/>
                </a:solidFill>
                <a:effectLst/>
                <a:uLnTx/>
                <a:uFillTx/>
                <a:latin typeface="Corbel"/>
                <a:ea typeface="+mn-ea"/>
                <a:cs typeface="+mn-cs"/>
              </a:rPr>
            </a:br>
            <a:r>
              <a:rPr kumimoji="0" lang="sv-SE" sz="2800" b="0" i="0" u="none" strike="noStrike" kern="1200" cap="none" spc="0" normalizeH="0" baseline="30000" noProof="0">
                <a:ln>
                  <a:noFill/>
                </a:ln>
                <a:solidFill>
                  <a:prstClr val="white"/>
                </a:solidFill>
                <a:effectLst/>
                <a:uLnTx/>
                <a:uFillTx/>
                <a:latin typeface="Corbel"/>
                <a:ea typeface="+mn-ea"/>
                <a:cs typeface="+mn-cs"/>
              </a:rPr>
              <a:t>hittar du på vår webbplats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sv-SE" sz="4000" b="0" i="0" u="sng" strike="noStrike" kern="1200" cap="none" spc="0" normalizeH="0" baseline="30000" noProof="0">
                <a:ln>
                  <a:noFill/>
                </a:ln>
                <a:solidFill>
                  <a:prstClr val="white"/>
                </a:solidFill>
                <a:effectLst/>
                <a:uLnTx/>
                <a:uFill>
                  <a:solidFill>
                    <a:srgbClr val="DD2879"/>
                  </a:solidFill>
                </a:uFill>
                <a:latin typeface="Corbel"/>
                <a:ea typeface="+mn-ea"/>
                <a:cs typeface="+mn-cs"/>
              </a:rPr>
              <a:t>upphandlingsmyndigheten.se</a:t>
            </a:r>
          </a:p>
        </p:txBody>
      </p:sp>
      <p:sp>
        <p:nvSpPr>
          <p:cNvPr id="23" name="Rektangel 22">
            <a:extLst>
              <a:ext uri="{FF2B5EF4-FFF2-40B4-BE49-F238E27FC236}">
                <a16:creationId xmlns:a16="http://schemas.microsoft.com/office/drawing/2014/main" id="{E9F4957A-1935-43A8-A49D-B1F84797D832}"/>
              </a:ext>
            </a:extLst>
          </p:cNvPr>
          <p:cNvSpPr/>
          <p:nvPr/>
        </p:nvSpPr>
        <p:spPr>
          <a:xfrm>
            <a:off x="966784" y="1115785"/>
            <a:ext cx="7547655" cy="1200329"/>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sv-SE" sz="7200" b="1" i="0" u="none" strike="noStrike" kern="1200" cap="none" spc="0" normalizeH="0" baseline="0" noProof="0">
                <a:ln>
                  <a:noFill/>
                </a:ln>
                <a:solidFill>
                  <a:prstClr val="white"/>
                </a:solidFill>
                <a:effectLst/>
                <a:uLnTx/>
                <a:uFillTx/>
                <a:latin typeface="Corbel"/>
                <a:ea typeface="+mn-ea"/>
                <a:cs typeface="+mn-cs"/>
              </a:rPr>
              <a:t>Tack!</a:t>
            </a:r>
          </a:p>
        </p:txBody>
      </p:sp>
      <p:pic>
        <p:nvPicPr>
          <p:cNvPr id="28" name="Bildobjekt 27">
            <a:extLst>
              <a:ext uri="{FF2B5EF4-FFF2-40B4-BE49-F238E27FC236}">
                <a16:creationId xmlns:a16="http://schemas.microsoft.com/office/drawing/2014/main" id="{84B8DAFC-9E33-4E1B-A1C0-80EC9EB412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2885755"/>
            <a:ext cx="358713" cy="364301"/>
          </a:xfrm>
          <a:prstGeom prst="rect">
            <a:avLst/>
          </a:prstGeom>
        </p:spPr>
      </p:pic>
      <p:pic>
        <p:nvPicPr>
          <p:cNvPr id="29" name="Bildobjekt 28">
            <a:extLst>
              <a:ext uri="{FF2B5EF4-FFF2-40B4-BE49-F238E27FC236}">
                <a16:creationId xmlns:a16="http://schemas.microsoft.com/office/drawing/2014/main" id="{89A7A1FE-DE15-4993-96CD-8057517D00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08853" y="3435068"/>
            <a:ext cx="350543" cy="357892"/>
          </a:xfrm>
          <a:prstGeom prst="rect">
            <a:avLst/>
          </a:prstGeom>
        </p:spPr>
      </p:pic>
      <p:pic>
        <p:nvPicPr>
          <p:cNvPr id="30" name="Bildobjekt 29">
            <a:extLst>
              <a:ext uri="{FF2B5EF4-FFF2-40B4-BE49-F238E27FC236}">
                <a16:creationId xmlns:a16="http://schemas.microsoft.com/office/drawing/2014/main" id="{6F104E39-98E8-4591-85A8-981B1A78BB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5470" y="3988989"/>
            <a:ext cx="357808" cy="354273"/>
          </a:xfrm>
          <a:prstGeom prst="rect">
            <a:avLst/>
          </a:prstGeom>
        </p:spPr>
      </p:pic>
      <p:sp>
        <p:nvSpPr>
          <p:cNvPr id="31" name="Rektangel 30">
            <a:extLst>
              <a:ext uri="{FF2B5EF4-FFF2-40B4-BE49-F238E27FC236}">
                <a16:creationId xmlns:a16="http://schemas.microsoft.com/office/drawing/2014/main" id="{1186A047-6CB3-4B8A-8AB0-C026F5DDC5EC}"/>
              </a:ext>
            </a:extLst>
          </p:cNvPr>
          <p:cNvSpPr/>
          <p:nvPr/>
        </p:nvSpPr>
        <p:spPr>
          <a:xfrm>
            <a:off x="6440323" y="2868224"/>
            <a:ext cx="1149674"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a:ln>
                  <a:noFill/>
                </a:ln>
                <a:solidFill>
                  <a:prstClr val="white"/>
                </a:solidFill>
                <a:effectLst/>
                <a:uLnTx/>
                <a:uFillTx/>
                <a:latin typeface="Corbel"/>
                <a:ea typeface="+mn-ea"/>
                <a:cs typeface="+mn-cs"/>
              </a:rPr>
              <a:t>@uhmynd</a:t>
            </a:r>
          </a:p>
        </p:txBody>
      </p:sp>
      <p:sp>
        <p:nvSpPr>
          <p:cNvPr id="32" name="Rektangel 31">
            <a:extLst>
              <a:ext uri="{FF2B5EF4-FFF2-40B4-BE49-F238E27FC236}">
                <a16:creationId xmlns:a16="http://schemas.microsoft.com/office/drawing/2014/main" id="{1105606E-5F16-4748-8E9E-0D46A43729DC}"/>
              </a:ext>
            </a:extLst>
          </p:cNvPr>
          <p:cNvSpPr/>
          <p:nvPr/>
        </p:nvSpPr>
        <p:spPr>
          <a:xfrm>
            <a:off x="6440323" y="3425785"/>
            <a:ext cx="2646878"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a:ln>
                  <a:noFill/>
                </a:ln>
                <a:solidFill>
                  <a:prstClr val="white"/>
                </a:solidFill>
                <a:effectLst/>
                <a:uLnTx/>
                <a:uFillTx/>
                <a:latin typeface="Corbel"/>
                <a:ea typeface="+mn-ea"/>
                <a:cs typeface="+mn-cs"/>
              </a:rPr>
              <a:t>Upphandlingsmyndigheten</a:t>
            </a:r>
          </a:p>
        </p:txBody>
      </p:sp>
      <p:sp>
        <p:nvSpPr>
          <p:cNvPr id="33" name="Rektangel 32">
            <a:extLst>
              <a:ext uri="{FF2B5EF4-FFF2-40B4-BE49-F238E27FC236}">
                <a16:creationId xmlns:a16="http://schemas.microsoft.com/office/drawing/2014/main" id="{95277972-0B16-4707-B4B7-EFE56DFFE4D2}"/>
              </a:ext>
            </a:extLst>
          </p:cNvPr>
          <p:cNvSpPr/>
          <p:nvPr/>
        </p:nvSpPr>
        <p:spPr>
          <a:xfrm>
            <a:off x="6440323" y="3983346"/>
            <a:ext cx="2832827"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a:ln>
                  <a:noFill/>
                </a:ln>
                <a:solidFill>
                  <a:prstClr val="white"/>
                </a:solidFill>
                <a:effectLst/>
                <a:uLnTx/>
                <a:uFillTx/>
                <a:latin typeface="Corbel"/>
                <a:ea typeface="+mn-ea"/>
                <a:cs typeface="+mn-cs"/>
              </a:rPr>
              <a:t>@upphandlingsmyndigheten</a:t>
            </a:r>
          </a:p>
        </p:txBody>
      </p:sp>
      <p:sp>
        <p:nvSpPr>
          <p:cNvPr id="34" name="Båge 33">
            <a:extLst>
              <a:ext uri="{FF2B5EF4-FFF2-40B4-BE49-F238E27FC236}">
                <a16:creationId xmlns:a16="http://schemas.microsoft.com/office/drawing/2014/main" id="{9AFB6A56-20E4-4C16-9E07-01337D032DBB}"/>
              </a:ext>
            </a:extLst>
          </p:cNvPr>
          <p:cNvSpPr/>
          <p:nvPr/>
        </p:nvSpPr>
        <p:spPr>
          <a:xfrm rot="19430538" flipH="1" flipV="1">
            <a:off x="4162643" y="2426453"/>
            <a:ext cx="2011705" cy="1941514"/>
          </a:xfrm>
          <a:prstGeom prst="arc">
            <a:avLst>
              <a:gd name="adj1" fmla="val 15040751"/>
              <a:gd name="adj2" fmla="val 0"/>
            </a:avLst>
          </a:prstGeom>
          <a:ln w="12700">
            <a:solidFill>
              <a:schemeClr val="accent6"/>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orbel"/>
              <a:ea typeface="+mn-ea"/>
              <a:cs typeface="+mn-cs"/>
            </a:endParaRPr>
          </a:p>
        </p:txBody>
      </p:sp>
      <p:grpSp>
        <p:nvGrpSpPr>
          <p:cNvPr id="35" name="Grupp 34">
            <a:extLst>
              <a:ext uri="{FF2B5EF4-FFF2-40B4-BE49-F238E27FC236}">
                <a16:creationId xmlns:a16="http://schemas.microsoft.com/office/drawing/2014/main" id="{1C65031A-F831-4736-97A5-736FC27BFA84}"/>
              </a:ext>
            </a:extLst>
          </p:cNvPr>
          <p:cNvGrpSpPr/>
          <p:nvPr/>
        </p:nvGrpSpPr>
        <p:grpSpPr>
          <a:xfrm rot="329503">
            <a:off x="9192149" y="1556139"/>
            <a:ext cx="2832826" cy="4008807"/>
            <a:chOff x="8937864" y="2151584"/>
            <a:chExt cx="2409881" cy="3410286"/>
          </a:xfrm>
          <a:effectLst>
            <a:outerShdw blurRad="63500" sx="102000" sy="102000" algn="ctr" rotWithShape="0">
              <a:schemeClr val="accent1">
                <a:lumMod val="50000"/>
                <a:alpha val="40000"/>
              </a:schemeClr>
            </a:outerShdw>
          </a:effectLst>
        </p:grpSpPr>
        <p:pic>
          <p:nvPicPr>
            <p:cNvPr id="36" name="Bildobjekt 35">
              <a:extLst>
                <a:ext uri="{FF2B5EF4-FFF2-40B4-BE49-F238E27FC236}">
                  <a16:creationId xmlns:a16="http://schemas.microsoft.com/office/drawing/2014/main" id="{B0D0292D-3BBC-44A5-85E7-22BDB83533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883973">
              <a:off x="8937864" y="2151584"/>
              <a:ext cx="2409881" cy="3410286"/>
            </a:xfrm>
            <a:prstGeom prst="rect">
              <a:avLst/>
            </a:prstGeom>
          </p:spPr>
        </p:pic>
        <p:sp>
          <p:nvSpPr>
            <p:cNvPr id="37" name="Rektangel: rundade hörn 36">
              <a:extLst>
                <a:ext uri="{FF2B5EF4-FFF2-40B4-BE49-F238E27FC236}">
                  <a16:creationId xmlns:a16="http://schemas.microsoft.com/office/drawing/2014/main" id="{D7049D94-92C5-484B-BA95-CFA3CC9BAA9E}"/>
                </a:ext>
              </a:extLst>
            </p:cNvPr>
            <p:cNvSpPr/>
            <p:nvPr/>
          </p:nvSpPr>
          <p:spPr>
            <a:xfrm rot="20843633">
              <a:off x="9429139" y="2630098"/>
              <a:ext cx="1341336" cy="2435839"/>
            </a:xfrm>
            <a:prstGeom prst="roundRect">
              <a:avLst>
                <a:gd name="adj" fmla="val 7199"/>
              </a:avLst>
            </a:prstGeom>
            <a:solidFill>
              <a:srgbClr val="5C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orbel"/>
                <a:ea typeface="+mn-ea"/>
                <a:cs typeface="+mn-cs"/>
              </a:endParaRPr>
            </a:p>
          </p:txBody>
        </p:sp>
        <p:pic>
          <p:nvPicPr>
            <p:cNvPr id="38" name="Bild 37">
              <a:extLst>
                <a:ext uri="{FF2B5EF4-FFF2-40B4-BE49-F238E27FC236}">
                  <a16:creationId xmlns:a16="http://schemas.microsoft.com/office/drawing/2014/main" id="{C028F3E3-A027-4AA3-81DF-C89A3E2D88C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20831273">
              <a:off x="9426741" y="2809325"/>
              <a:ext cx="983754" cy="351092"/>
            </a:xfrm>
            <a:prstGeom prst="rect">
              <a:avLst/>
            </a:prstGeom>
          </p:spPr>
        </p:pic>
        <p:sp>
          <p:nvSpPr>
            <p:cNvPr id="39" name="Ellips 38">
              <a:extLst>
                <a:ext uri="{FF2B5EF4-FFF2-40B4-BE49-F238E27FC236}">
                  <a16:creationId xmlns:a16="http://schemas.microsoft.com/office/drawing/2014/main" id="{1456B0FC-C627-439C-AE6B-CD923ED0A24B}"/>
                </a:ext>
              </a:extLst>
            </p:cNvPr>
            <p:cNvSpPr/>
            <p:nvPr/>
          </p:nvSpPr>
          <p:spPr>
            <a:xfrm>
              <a:off x="10255015" y="5078787"/>
              <a:ext cx="299086" cy="286642"/>
            </a:xfrm>
            <a:prstGeom prst="ellipse">
              <a:avLst/>
            </a:prstGeom>
            <a:solidFill>
              <a:srgbClr val="5C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orbel"/>
                <a:ea typeface="+mn-ea"/>
                <a:cs typeface="+mn-cs"/>
              </a:endParaRPr>
            </a:p>
          </p:txBody>
        </p:sp>
        <p:pic>
          <p:nvPicPr>
            <p:cNvPr id="40" name="Bildobjekt 39">
              <a:extLst>
                <a:ext uri="{FF2B5EF4-FFF2-40B4-BE49-F238E27FC236}">
                  <a16:creationId xmlns:a16="http://schemas.microsoft.com/office/drawing/2014/main" id="{D320CC1C-AE6B-4034-89D7-A97F1251524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840910">
              <a:off x="9579034" y="3222454"/>
              <a:ext cx="1059149" cy="1510664"/>
            </a:xfrm>
            <a:prstGeom prst="rect">
              <a:avLst/>
            </a:prstGeom>
          </p:spPr>
        </p:pic>
      </p:grpSp>
      <p:pic>
        <p:nvPicPr>
          <p:cNvPr id="41" name="Bildobjekt 40">
            <a:extLst>
              <a:ext uri="{FF2B5EF4-FFF2-40B4-BE49-F238E27FC236}">
                <a16:creationId xmlns:a16="http://schemas.microsoft.com/office/drawing/2014/main" id="{AF6E5D1A-593E-4630-B096-CF49A15FFA4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13508" y="4108508"/>
            <a:ext cx="1898099" cy="1096804"/>
          </a:xfrm>
          <a:prstGeom prst="rect">
            <a:avLst/>
          </a:prstGeom>
        </p:spPr>
      </p:pic>
      <p:pic>
        <p:nvPicPr>
          <p:cNvPr id="42" name="Bildobjekt 41">
            <a:extLst>
              <a:ext uri="{FF2B5EF4-FFF2-40B4-BE49-F238E27FC236}">
                <a16:creationId xmlns:a16="http://schemas.microsoft.com/office/drawing/2014/main" id="{4F4CD1F9-6D56-42FE-AA87-C005FE0F8F6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70590" y="4549322"/>
            <a:ext cx="392009" cy="276649"/>
          </a:xfrm>
          <a:prstGeom prst="rect">
            <a:avLst/>
          </a:prstGeom>
        </p:spPr>
      </p:pic>
      <p:sp>
        <p:nvSpPr>
          <p:cNvPr id="43" name="Rektangel 42">
            <a:extLst>
              <a:ext uri="{FF2B5EF4-FFF2-40B4-BE49-F238E27FC236}">
                <a16:creationId xmlns:a16="http://schemas.microsoft.com/office/drawing/2014/main" id="{CD0E3AA4-EB8E-4610-80CF-55FAD9B7848F}"/>
              </a:ext>
            </a:extLst>
          </p:cNvPr>
          <p:cNvSpPr/>
          <p:nvPr/>
        </p:nvSpPr>
        <p:spPr>
          <a:xfrm>
            <a:off x="6465849" y="4500901"/>
            <a:ext cx="2646878"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a:ln>
                  <a:noFill/>
                </a:ln>
                <a:solidFill>
                  <a:prstClr val="white"/>
                </a:solidFill>
                <a:effectLst/>
                <a:uLnTx/>
                <a:uFillTx/>
                <a:latin typeface="Corbel"/>
                <a:ea typeface="+mn-ea"/>
                <a:cs typeface="+mn-cs"/>
              </a:rPr>
              <a:t>Upphandlingsmyndigheten</a:t>
            </a:r>
          </a:p>
        </p:txBody>
      </p:sp>
      <p:sp>
        <p:nvSpPr>
          <p:cNvPr id="44" name="Platshållare för text 3">
            <a:extLst>
              <a:ext uri="{FF2B5EF4-FFF2-40B4-BE49-F238E27FC236}">
                <a16:creationId xmlns:a16="http://schemas.microsoft.com/office/drawing/2014/main" id="{41611BAB-BE3D-462E-8024-D5F347D40C09}"/>
              </a:ext>
            </a:extLst>
          </p:cNvPr>
          <p:cNvSpPr txBox="1">
            <a:spLocks/>
          </p:cNvSpPr>
          <p:nvPr/>
        </p:nvSpPr>
        <p:spPr>
          <a:xfrm>
            <a:off x="1013508" y="5009940"/>
            <a:ext cx="6941898" cy="1486754"/>
          </a:xfrm>
          <a:prstGeom prst="rect">
            <a:avLst/>
          </a:prstGeom>
        </p:spPr>
        <p:txBody>
          <a:bodyPr/>
          <a:lstStyle>
            <a:lvl1pPr marL="266400" indent="-266400" eaLnBrk="1" hangingPunct="1">
              <a:lnSpc>
                <a:spcPct val="114000"/>
              </a:lnSpc>
              <a:buClr>
                <a:schemeClr val="tx2"/>
              </a:buClr>
              <a:buSzPct val="80000"/>
              <a:buFont typeface="Wingdings 3" panose="05040102010807070707" pitchFamily="18" charset="2"/>
              <a:buChar char=""/>
              <a:defRPr sz="2200">
                <a:latin typeface="+mn-lt"/>
                <a:ea typeface="+mn-ea"/>
                <a:cs typeface="+mn-cs"/>
              </a:defRPr>
            </a:lvl1pPr>
            <a:lvl2pPr marL="532800" indent="-266700" eaLnBrk="1" hangingPunct="1">
              <a:lnSpc>
                <a:spcPct val="114000"/>
              </a:lnSpc>
              <a:buClr>
                <a:schemeClr val="accent3"/>
              </a:buClr>
              <a:buSzPct val="80000"/>
              <a:buFont typeface="Wingdings 3" panose="05040102010807070707" pitchFamily="18" charset="2"/>
              <a:buChar char=""/>
              <a:defRPr sz="2200">
                <a:latin typeface="+mn-lt"/>
                <a:ea typeface="+mn-ea"/>
                <a:cs typeface="+mn-cs"/>
              </a:defRPr>
            </a:lvl2pPr>
            <a:lvl3pPr marL="716400" indent="-187200" eaLnBrk="1" hangingPunct="1">
              <a:lnSpc>
                <a:spcPct val="114000"/>
              </a:lnSpc>
              <a:buClrTx/>
              <a:buSzPct val="100000"/>
              <a:buFont typeface="Arial" panose="020B0604020202020204" pitchFamily="34" charset="0"/>
              <a:buChar char="•"/>
              <a:defRPr sz="2200">
                <a:latin typeface="+mn-lt"/>
                <a:ea typeface="+mn-ea"/>
                <a:cs typeface="+mn-cs"/>
              </a:defRPr>
            </a:lvl3pPr>
            <a:lvl4pPr marL="716400" indent="-187200" eaLnBrk="1" hangingPunct="1">
              <a:lnSpc>
                <a:spcPct val="114000"/>
              </a:lnSpc>
              <a:buFont typeface="Arial" panose="020B0604020202020204" pitchFamily="34" charset="0"/>
              <a:buChar char="•"/>
              <a:defRPr sz="2200">
                <a:latin typeface="+mn-lt"/>
                <a:ea typeface="+mn-ea"/>
                <a:cs typeface="+mn-cs"/>
              </a:defRPr>
            </a:lvl4pPr>
            <a:lvl5pPr marL="1060450" indent="-342900" eaLnBrk="1" hangingPunct="1">
              <a:lnSpc>
                <a:spcPct val="114000"/>
              </a:lnSpc>
              <a:buFont typeface="Arial" panose="020B0604020202020204" pitchFamily="34" charset="0"/>
              <a:buChar char="•"/>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
                <a:srgbClr val="6B2879"/>
              </a:buClr>
              <a:buSzPct val="80000"/>
              <a:buFont typeface="Wingdings 3" panose="05040102010807070707" pitchFamily="18" charset="2"/>
              <a:buNone/>
              <a:tabLst/>
              <a:defRPr/>
            </a:pPr>
            <a:r>
              <a:rPr kumimoji="0" lang="sv-SE" sz="2800" b="0" i="0" u="none" strike="noStrike" kern="0" cap="none" spc="0" normalizeH="0" baseline="0" noProof="0">
                <a:ln>
                  <a:noFill/>
                </a:ln>
                <a:solidFill>
                  <a:prstClr val="white"/>
                </a:solidFill>
                <a:effectLst/>
                <a:uLnTx/>
                <a:uFillTx/>
                <a:latin typeface="Corbel"/>
                <a:ea typeface="+mn-ea"/>
                <a:cs typeface="+mn-cs"/>
              </a:rPr>
              <a:t>Frågeservice</a:t>
            </a:r>
            <a:r>
              <a:rPr kumimoji="0" lang="sv-SE" sz="4400" b="0" i="0" u="none" strike="noStrike" kern="0" cap="none" spc="0" normalizeH="0" baseline="0" noProof="0">
                <a:ln>
                  <a:noFill/>
                </a:ln>
                <a:solidFill>
                  <a:prstClr val="white"/>
                </a:solidFill>
                <a:effectLst/>
                <a:uLnTx/>
                <a:uFillTx/>
                <a:latin typeface="Corbel"/>
                <a:ea typeface="+mn-ea"/>
                <a:cs typeface="+mn-cs"/>
              </a:rPr>
              <a:t> </a:t>
            </a:r>
          </a:p>
          <a:p>
            <a:pPr marL="0" marR="0" lvl="0" indent="0" algn="l" defTabSz="914400" rtl="0" eaLnBrk="1" fontAlgn="auto" latinLnBrk="0" hangingPunct="1">
              <a:lnSpc>
                <a:spcPct val="114000"/>
              </a:lnSpc>
              <a:spcBef>
                <a:spcPts val="0"/>
              </a:spcBef>
              <a:spcAft>
                <a:spcPts val="0"/>
              </a:spcAft>
              <a:buClr>
                <a:srgbClr val="6B2879"/>
              </a:buClr>
              <a:buSzPct val="80000"/>
              <a:buFont typeface="Wingdings 3" panose="05040102010807070707" pitchFamily="18" charset="2"/>
              <a:buNone/>
              <a:tabLst/>
              <a:defRPr/>
            </a:pPr>
            <a:r>
              <a:rPr kumimoji="0" lang="sv-SE" sz="2400" b="0" i="0" u="none" strike="noStrike" kern="1200" cap="none" spc="0" normalizeH="0" baseline="30000" noProof="0">
                <a:ln>
                  <a:noFill/>
                </a:ln>
                <a:solidFill>
                  <a:prstClr val="white"/>
                </a:solidFill>
                <a:effectLst/>
                <a:uLnTx/>
                <a:uFillTx/>
                <a:latin typeface="Corbel"/>
                <a:ea typeface="+mn-ea"/>
                <a:cs typeface="+mn-cs"/>
              </a:rPr>
              <a:t>Telefon, måndag – torsdag kl. 9-12</a:t>
            </a:r>
          </a:p>
          <a:p>
            <a:pPr marL="0" marR="0" lvl="0" indent="0" algn="l" defTabSz="914400" rtl="0" eaLnBrk="1" fontAlgn="auto" latinLnBrk="0" hangingPunct="1">
              <a:lnSpc>
                <a:spcPct val="114000"/>
              </a:lnSpc>
              <a:spcBef>
                <a:spcPts val="0"/>
              </a:spcBef>
              <a:spcAft>
                <a:spcPts val="0"/>
              </a:spcAft>
              <a:buClr>
                <a:srgbClr val="6B2879"/>
              </a:buClr>
              <a:buSzPct val="80000"/>
              <a:buFont typeface="Wingdings 3" panose="05040102010807070707" pitchFamily="18" charset="2"/>
              <a:buNone/>
              <a:tabLst/>
              <a:defRPr/>
            </a:pPr>
            <a:r>
              <a:rPr kumimoji="0" lang="sv-SE" sz="2400" b="0" i="0" u="none" strike="noStrike" kern="1200" cap="none" spc="0" normalizeH="0" baseline="30000" noProof="0">
                <a:ln>
                  <a:noFill/>
                </a:ln>
                <a:solidFill>
                  <a:prstClr val="white"/>
                </a:solidFill>
                <a:effectLst/>
                <a:uLnTx/>
                <a:uFillTx/>
                <a:latin typeface="Corbel"/>
                <a:ea typeface="+mn-ea"/>
                <a:cs typeface="+mn-cs"/>
              </a:rPr>
              <a:t>On line, dygnet runt</a:t>
            </a:r>
          </a:p>
        </p:txBody>
      </p:sp>
    </p:spTree>
    <p:extLst>
      <p:ext uri="{BB962C8B-B14F-4D97-AF65-F5344CB8AC3E}">
        <p14:creationId xmlns:p14="http://schemas.microsoft.com/office/powerpoint/2010/main" val="280811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a:spLocks noGrp="1"/>
          </p:cNvSpPr>
          <p:nvPr>
            <p:ph type="ctrTitle"/>
          </p:nvPr>
        </p:nvSpPr>
        <p:spPr>
          <a:xfrm>
            <a:off x="1524000" y="1943998"/>
            <a:ext cx="9144000" cy="2387600"/>
          </a:xfrm>
        </p:spPr>
        <p:txBody>
          <a:bodyPr>
            <a:normAutofit fontScale="90000"/>
          </a:bodyPr>
          <a:lstStyle/>
          <a:p>
            <a:r>
              <a:rPr lang="sv-SE" dirty="0" smtClean="0"/>
              <a:t>Regeringsuppdrag som inte är möjliga?</a:t>
            </a:r>
            <a:br>
              <a:rPr lang="sv-SE" dirty="0" smtClean="0"/>
            </a:br>
            <a:r>
              <a:rPr lang="sv-SE" sz="3100" dirty="0" smtClean="0"/>
              <a:t>Stora Branschgruppen 27 november 2020</a:t>
            </a:r>
            <a:br>
              <a:rPr lang="sv-SE" sz="3100" dirty="0" smtClean="0"/>
            </a:br>
            <a:r>
              <a:rPr lang="sv-SE" sz="3100" dirty="0" smtClean="0"/>
              <a:t>Victoria Röshammar, Arbetsmiljöverket</a:t>
            </a:r>
            <a:endParaRPr lang="sv-SE" sz="3100" dirty="0"/>
          </a:p>
        </p:txBody>
      </p:sp>
    </p:spTree>
    <p:extLst>
      <p:ext uri="{BB962C8B-B14F-4D97-AF65-F5344CB8AC3E}">
        <p14:creationId xmlns:p14="http://schemas.microsoft.com/office/powerpoint/2010/main" val="3693534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Myndighetssamarbete mot brott i arbetslivet</a:t>
            </a:r>
            <a:endParaRPr lang="sv-SE" dirty="0"/>
          </a:p>
        </p:txBody>
      </p:sp>
      <p:sp>
        <p:nvSpPr>
          <p:cNvPr id="3" name="Platshållare för innehåll 2"/>
          <p:cNvSpPr>
            <a:spLocks noGrp="1"/>
          </p:cNvSpPr>
          <p:nvPr>
            <p:ph idx="1"/>
          </p:nvPr>
        </p:nvSpPr>
        <p:spPr/>
        <p:txBody>
          <a:bodyPr>
            <a:normAutofit lnSpcReduction="10000"/>
          </a:bodyPr>
          <a:lstStyle/>
          <a:p>
            <a:r>
              <a:rPr lang="sv-SE" dirty="0"/>
              <a:t>Arbetsförmedlingen</a:t>
            </a:r>
          </a:p>
          <a:p>
            <a:r>
              <a:rPr lang="sv-SE" dirty="0"/>
              <a:t>Arbetsmiljöverket – samordnar arbetet med uppdraget</a:t>
            </a:r>
          </a:p>
          <a:p>
            <a:r>
              <a:rPr lang="sv-SE" dirty="0"/>
              <a:t>Ekobrottsmyndigheten</a:t>
            </a:r>
          </a:p>
          <a:p>
            <a:r>
              <a:rPr lang="sv-SE" dirty="0"/>
              <a:t>Försäkringskassan</a:t>
            </a:r>
          </a:p>
          <a:p>
            <a:r>
              <a:rPr lang="sv-SE" dirty="0"/>
              <a:t>Jämställdhetsmyndigheten</a:t>
            </a:r>
          </a:p>
          <a:p>
            <a:r>
              <a:rPr lang="sv-SE" dirty="0"/>
              <a:t>Migrationsverket</a:t>
            </a:r>
          </a:p>
          <a:p>
            <a:r>
              <a:rPr lang="sv-SE" dirty="0"/>
              <a:t>Polismyndigheten</a:t>
            </a:r>
          </a:p>
          <a:p>
            <a:r>
              <a:rPr lang="sv-SE" dirty="0"/>
              <a:t>Skatteverket</a:t>
            </a:r>
          </a:p>
          <a:p>
            <a:endParaRPr lang="sv-SE" dirty="0"/>
          </a:p>
        </p:txBody>
      </p:sp>
    </p:spTree>
    <p:extLst>
      <p:ext uri="{BB962C8B-B14F-4D97-AF65-F5344CB8AC3E}">
        <p14:creationId xmlns:p14="http://schemas.microsoft.com/office/powerpoint/2010/main" val="1803835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ska myndigheterna göra?</a:t>
            </a:r>
          </a:p>
        </p:txBody>
      </p:sp>
      <p:sp>
        <p:nvSpPr>
          <p:cNvPr id="3" name="Platshållare för innehåll 2"/>
          <p:cNvSpPr>
            <a:spLocks noGrp="1"/>
          </p:cNvSpPr>
          <p:nvPr>
            <p:ph idx="1"/>
          </p:nvPr>
        </p:nvSpPr>
        <p:spPr/>
        <p:txBody>
          <a:bodyPr/>
          <a:lstStyle/>
          <a:p>
            <a:pPr lvl="0"/>
            <a:r>
              <a:rPr lang="sv-SE" dirty="0"/>
              <a:t>Analysera hur </a:t>
            </a:r>
            <a:r>
              <a:rPr lang="sv-SE" dirty="0" smtClean="0"/>
              <a:t>vi </a:t>
            </a:r>
            <a:r>
              <a:rPr lang="sv-SE" dirty="0"/>
              <a:t>kan bidra i gemensamma kontroller utifrån </a:t>
            </a:r>
            <a:r>
              <a:rPr lang="sv-SE" dirty="0" smtClean="0"/>
              <a:t>våra respektive uppdrag.</a:t>
            </a:r>
            <a:endParaRPr lang="sv-SE" dirty="0"/>
          </a:p>
          <a:p>
            <a:pPr lvl="0"/>
            <a:r>
              <a:rPr lang="sv-SE" dirty="0"/>
              <a:t>Utveckla gemensamma arbetssätt, rutiner och </a:t>
            </a:r>
            <a:r>
              <a:rPr lang="sv-SE" dirty="0" smtClean="0"/>
              <a:t>kontaktytor.</a:t>
            </a:r>
            <a:endParaRPr lang="sv-SE" dirty="0"/>
          </a:p>
          <a:p>
            <a:pPr lvl="0"/>
            <a:r>
              <a:rPr lang="sv-SE" dirty="0"/>
              <a:t>Ta fram </a:t>
            </a:r>
            <a:r>
              <a:rPr lang="sv-SE" dirty="0" smtClean="0"/>
              <a:t>stöd </a:t>
            </a:r>
            <a:r>
              <a:rPr lang="sv-SE" dirty="0"/>
              <a:t>för att dela </a:t>
            </a:r>
            <a:r>
              <a:rPr lang="sv-SE" dirty="0" smtClean="0"/>
              <a:t>information. </a:t>
            </a:r>
            <a:endParaRPr lang="sv-SE" dirty="0"/>
          </a:p>
          <a:p>
            <a:pPr lvl="0"/>
            <a:r>
              <a:rPr lang="sv-SE" dirty="0"/>
              <a:t>Utveckla kriterier för när det lämpligt att göra gemensamma </a:t>
            </a:r>
            <a:r>
              <a:rPr lang="sv-SE" dirty="0" smtClean="0"/>
              <a:t>kontroller.</a:t>
            </a:r>
            <a:endParaRPr lang="sv-SE" dirty="0"/>
          </a:p>
        </p:txBody>
      </p:sp>
    </p:spTree>
    <p:extLst>
      <p:ext uri="{BB962C8B-B14F-4D97-AF65-F5344CB8AC3E}">
        <p14:creationId xmlns:p14="http://schemas.microsoft.com/office/powerpoint/2010/main" val="3390182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Sammanställning av sekretesshinder</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smtClean="0"/>
              <a:t>Exempel </a:t>
            </a:r>
            <a:r>
              <a:rPr lang="sv-SE" dirty="0"/>
              <a:t>på information som skulle vara nödvändig att dela</a:t>
            </a:r>
            <a:r>
              <a:rPr lang="sv-SE" dirty="0" smtClean="0"/>
              <a:t>:</a:t>
            </a:r>
          </a:p>
          <a:p>
            <a:pPr lvl="1"/>
            <a:r>
              <a:rPr lang="sv-SE" dirty="0" smtClean="0"/>
              <a:t>Vilka personer som arbetar på en viss arbetsplats, har olika former av stödanställningar eller socialförsäkringsersättningar, har arbetstillstånd hos en viss arbetsgivare (det kan även vara assistenter där ersättning utgår från Försäkringskassan), vilken lön som redovisas för dem. </a:t>
            </a:r>
          </a:p>
          <a:p>
            <a:pPr lvl="1"/>
            <a:r>
              <a:rPr lang="sv-SE" dirty="0" smtClean="0"/>
              <a:t>Personers identitet</a:t>
            </a:r>
            <a:r>
              <a:rPr lang="sv-SE" smtClean="0"/>
              <a:t>, eventuella kopplingar </a:t>
            </a:r>
            <a:r>
              <a:rPr lang="sv-SE" dirty="0" smtClean="0"/>
              <a:t>till företag.</a:t>
            </a:r>
          </a:p>
          <a:p>
            <a:pPr lvl="1"/>
            <a:r>
              <a:rPr lang="sv-SE" dirty="0" smtClean="0"/>
              <a:t>Allmänna tips om besöksvärda arbetsplatser utifrån vad respektive myndighet känner till. </a:t>
            </a:r>
          </a:p>
          <a:p>
            <a:r>
              <a:rPr lang="sv-SE" dirty="0" smtClean="0"/>
              <a:t>Alla myndigheter har sina sekretessbestämmelser – de kan innebära svag eller stark sekretess, för Skatteverkets del oftast absolut sekretess.  </a:t>
            </a:r>
          </a:p>
          <a:p>
            <a:r>
              <a:rPr lang="sv-SE" dirty="0" smtClean="0"/>
              <a:t>Generalklausulen (10 kap. 27 § OSL) kan användas i vissa fall men även den är problematisk. </a:t>
            </a:r>
          </a:p>
          <a:p>
            <a:r>
              <a:rPr lang="sv-SE" dirty="0" smtClean="0"/>
              <a:t>Även regler om personuppgiftshantering (t.ex. GDPR) ställer till problem – utlämnande på eget initiativ bedöms ofta inte vara möjligt. </a:t>
            </a:r>
            <a:endParaRPr lang="sv-SE" dirty="0"/>
          </a:p>
          <a:p>
            <a:pPr marL="0" indent="0">
              <a:buNone/>
            </a:pPr>
            <a:endParaRPr lang="sv-SE" dirty="0" smtClean="0"/>
          </a:p>
          <a:p>
            <a:pPr marL="0" indent="0">
              <a:buNone/>
            </a:pPr>
            <a:endParaRPr lang="sv-SE" dirty="0"/>
          </a:p>
          <a:p>
            <a:pPr marL="0" indent="0">
              <a:buNone/>
            </a:pPr>
            <a:endParaRPr lang="sv-SE" dirty="0"/>
          </a:p>
        </p:txBody>
      </p:sp>
    </p:spTree>
    <p:extLst>
      <p:ext uri="{BB962C8B-B14F-4D97-AF65-F5344CB8AC3E}">
        <p14:creationId xmlns:p14="http://schemas.microsoft.com/office/powerpoint/2010/main" val="819826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p:txBody>
          <a:bodyPr/>
          <a:lstStyle/>
          <a:p>
            <a:r>
              <a:rPr lang="sv-SE" dirty="0" smtClean="0"/>
              <a:t>Så organiserar vi samarbetet</a:t>
            </a:r>
            <a:endParaRPr lang="sv-SE"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323" y="1690688"/>
            <a:ext cx="7381545" cy="3988800"/>
          </a:xfrm>
          <a:prstGeom prst="rect">
            <a:avLst/>
          </a:prstGeom>
        </p:spPr>
      </p:pic>
    </p:spTree>
    <p:extLst>
      <p:ext uri="{BB962C8B-B14F-4D97-AF65-F5344CB8AC3E}">
        <p14:creationId xmlns:p14="http://schemas.microsoft.com/office/powerpoint/2010/main" val="3470763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24000" y="1983545"/>
            <a:ext cx="9144000" cy="3274255"/>
          </a:xfrm>
        </p:spPr>
        <p:txBody>
          <a:bodyPr>
            <a:normAutofit/>
          </a:bodyPr>
          <a:lstStyle/>
          <a:p>
            <a:pPr marL="342900" indent="-342900" algn="l">
              <a:buFont typeface="Wingdings" panose="05000000000000000000" pitchFamily="2" charset="2"/>
              <a:buChar char="Ø"/>
            </a:pPr>
            <a:r>
              <a:rPr lang="sv-SE" sz="4000" dirty="0" smtClean="0"/>
              <a:t>Ny sekretesslagstiftning</a:t>
            </a:r>
          </a:p>
          <a:p>
            <a:pPr marL="342900" indent="-342900" algn="l">
              <a:buFont typeface="Wingdings" panose="05000000000000000000" pitchFamily="2" charset="2"/>
              <a:buChar char="Ø"/>
            </a:pPr>
            <a:r>
              <a:rPr lang="sv-SE" sz="4000" dirty="0" smtClean="0"/>
              <a:t>Digital tillgång till offentlig information</a:t>
            </a:r>
          </a:p>
          <a:p>
            <a:pPr marL="342900" indent="-342900" algn="l">
              <a:buFont typeface="Wingdings" panose="05000000000000000000" pitchFamily="2" charset="2"/>
              <a:buChar char="Ø"/>
            </a:pPr>
            <a:r>
              <a:rPr lang="sv-SE" sz="4000" dirty="0" smtClean="0"/>
              <a:t>Alla företag i Sverige behöver synliggöras</a:t>
            </a:r>
            <a:endParaRPr lang="sv-SE" sz="4000" dirty="0"/>
          </a:p>
        </p:txBody>
      </p:sp>
      <p:sp>
        <p:nvSpPr>
          <p:cNvPr id="4" name="Rektangel 3"/>
          <p:cNvSpPr/>
          <p:nvPr/>
        </p:nvSpPr>
        <p:spPr>
          <a:xfrm>
            <a:off x="4045187" y="786843"/>
            <a:ext cx="3820278" cy="923330"/>
          </a:xfrm>
          <a:prstGeom prst="rect">
            <a:avLst/>
          </a:prstGeom>
          <a:noFill/>
          <a:effectLst>
            <a:outerShdw blurRad="50800" dist="50800" dir="5400000" algn="ctr" rotWithShape="0">
              <a:schemeClr val="accent1">
                <a:lumMod val="75000"/>
              </a:schemeClr>
            </a:outerShdw>
          </a:effectLst>
        </p:spPr>
        <p:txBody>
          <a:bodyPr wrap="none" lIns="91440" tIns="45720" rIns="91440" bIns="45720">
            <a:spAutoFit/>
          </a:bodyPr>
          <a:lstStyle/>
          <a:p>
            <a:pPr algn="ctr"/>
            <a:r>
              <a:rPr lang="sv-SE"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VAD VILL VI?</a:t>
            </a:r>
            <a:endParaRPr lang="sv-S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123992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4204" y="299136"/>
            <a:ext cx="11406433" cy="1325563"/>
          </a:xfrm>
        </p:spPr>
        <p:txBody>
          <a:bodyPr/>
          <a:lstStyle/>
          <a:p>
            <a:r>
              <a:rPr lang="sv-SE" dirty="0" smtClean="0"/>
              <a:t>RMS-gruppernas arbete – inringad problematik</a:t>
            </a:r>
            <a:endParaRPr lang="sv-SE" dirty="0"/>
          </a:p>
        </p:txBody>
      </p:sp>
      <p:grpSp>
        <p:nvGrpSpPr>
          <p:cNvPr id="15" name="Grupp 14"/>
          <p:cNvGrpSpPr/>
          <p:nvPr/>
        </p:nvGrpSpPr>
        <p:grpSpPr>
          <a:xfrm>
            <a:off x="1207317" y="1574399"/>
            <a:ext cx="9137983" cy="4269472"/>
            <a:chOff x="1207317" y="1574399"/>
            <a:chExt cx="9137983" cy="4269472"/>
          </a:xfrm>
        </p:grpSpPr>
        <p:grpSp>
          <p:nvGrpSpPr>
            <p:cNvPr id="3" name="Grupp 2"/>
            <p:cNvGrpSpPr/>
            <p:nvPr/>
          </p:nvGrpSpPr>
          <p:grpSpPr>
            <a:xfrm>
              <a:off x="1207317" y="1574399"/>
              <a:ext cx="5446627" cy="4269472"/>
              <a:chOff x="1207317" y="1574399"/>
              <a:chExt cx="5446627" cy="4269472"/>
            </a:xfrm>
          </p:grpSpPr>
          <p:sp>
            <p:nvSpPr>
              <p:cNvPr id="4" name="Cirkelformad pil 3"/>
              <p:cNvSpPr/>
              <p:nvPr/>
            </p:nvSpPr>
            <p:spPr>
              <a:xfrm rot="882380">
                <a:off x="1476480" y="1574399"/>
                <a:ext cx="4011421" cy="4011421"/>
              </a:xfrm>
              <a:prstGeom prst="circularArrow">
                <a:avLst>
                  <a:gd name="adj1" fmla="val 4668"/>
                  <a:gd name="adj2" fmla="val 272909"/>
                  <a:gd name="adj3" fmla="val 12985022"/>
                  <a:gd name="adj4" fmla="val 11063610"/>
                  <a:gd name="adj5" fmla="val 4847"/>
                </a:avLst>
              </a:prstGeom>
              <a:solidFill>
                <a:schemeClr val="bg1">
                  <a:lumMod val="6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rihandsfigur 4"/>
              <p:cNvSpPr/>
              <p:nvPr/>
            </p:nvSpPr>
            <p:spPr>
              <a:xfrm>
                <a:off x="2647683" y="1703142"/>
                <a:ext cx="2565894" cy="1259995"/>
              </a:xfrm>
              <a:custGeom>
                <a:avLst/>
                <a:gdLst>
                  <a:gd name="connsiteX0" fmla="*/ 0 w 2565894"/>
                  <a:gd name="connsiteY0" fmla="*/ 210003 h 1259995"/>
                  <a:gd name="connsiteX1" fmla="*/ 210003 w 2565894"/>
                  <a:gd name="connsiteY1" fmla="*/ 0 h 1259995"/>
                  <a:gd name="connsiteX2" fmla="*/ 2355891 w 2565894"/>
                  <a:gd name="connsiteY2" fmla="*/ 0 h 1259995"/>
                  <a:gd name="connsiteX3" fmla="*/ 2565894 w 2565894"/>
                  <a:gd name="connsiteY3" fmla="*/ 210003 h 1259995"/>
                  <a:gd name="connsiteX4" fmla="*/ 2565894 w 2565894"/>
                  <a:gd name="connsiteY4" fmla="*/ 1049992 h 1259995"/>
                  <a:gd name="connsiteX5" fmla="*/ 2355891 w 2565894"/>
                  <a:gd name="connsiteY5" fmla="*/ 1259995 h 1259995"/>
                  <a:gd name="connsiteX6" fmla="*/ 210003 w 2565894"/>
                  <a:gd name="connsiteY6" fmla="*/ 1259995 h 1259995"/>
                  <a:gd name="connsiteX7" fmla="*/ 0 w 2565894"/>
                  <a:gd name="connsiteY7" fmla="*/ 1049992 h 1259995"/>
                  <a:gd name="connsiteX8" fmla="*/ 0 w 2565894"/>
                  <a:gd name="connsiteY8" fmla="*/ 210003 h 12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894" h="1259995">
                    <a:moveTo>
                      <a:pt x="0" y="210003"/>
                    </a:moveTo>
                    <a:cubicBezTo>
                      <a:pt x="0" y="94022"/>
                      <a:pt x="94022" y="0"/>
                      <a:pt x="210003" y="0"/>
                    </a:cubicBezTo>
                    <a:lnTo>
                      <a:pt x="2355891" y="0"/>
                    </a:lnTo>
                    <a:cubicBezTo>
                      <a:pt x="2471872" y="0"/>
                      <a:pt x="2565894" y="94022"/>
                      <a:pt x="2565894" y="210003"/>
                    </a:cubicBezTo>
                    <a:lnTo>
                      <a:pt x="2565894" y="1049992"/>
                    </a:lnTo>
                    <a:cubicBezTo>
                      <a:pt x="2565894" y="1165973"/>
                      <a:pt x="2471872" y="1259995"/>
                      <a:pt x="2355891" y="1259995"/>
                    </a:cubicBezTo>
                    <a:lnTo>
                      <a:pt x="210003" y="1259995"/>
                    </a:lnTo>
                    <a:cubicBezTo>
                      <a:pt x="94022" y="1259995"/>
                      <a:pt x="0" y="1165973"/>
                      <a:pt x="0" y="1049992"/>
                    </a:cubicBezTo>
                    <a:lnTo>
                      <a:pt x="0" y="210003"/>
                    </a:lnTo>
                    <a:close/>
                  </a:path>
                </a:pathLst>
              </a:custGeom>
              <a:solidFill>
                <a:srgbClr val="334852"/>
              </a:solidFill>
              <a:ln>
                <a:solidFill>
                  <a:srgbClr val="334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2468" tIns="122468" rIns="122468" bIns="122468" numCol="1" spcCol="1270" anchor="t"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600" b="1" i="0" u="none" strike="noStrike" kern="1200" cap="none" spc="0" normalizeH="0" baseline="0" noProof="0" dirty="0" smtClean="0">
                    <a:ln>
                      <a:noFill/>
                    </a:ln>
                    <a:solidFill>
                      <a:prstClr val="white"/>
                    </a:solidFill>
                    <a:effectLst/>
                    <a:uLnTx/>
                    <a:uFillTx/>
                    <a:latin typeface="Calibri" panose="020F0502020204030204"/>
                    <a:ea typeface="+mn-ea"/>
                    <a:cs typeface="+mn-cs"/>
                  </a:rPr>
                  <a:t>Kontroll på arbetsplatser</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Arbetsmiljöverket</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Polisen</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Skatteverket</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ihandsfigur 5"/>
              <p:cNvSpPr/>
              <p:nvPr/>
            </p:nvSpPr>
            <p:spPr>
              <a:xfrm>
                <a:off x="4088050" y="3143509"/>
                <a:ext cx="2565894" cy="1259995"/>
              </a:xfrm>
              <a:custGeom>
                <a:avLst/>
                <a:gdLst>
                  <a:gd name="connsiteX0" fmla="*/ 0 w 2565894"/>
                  <a:gd name="connsiteY0" fmla="*/ 210003 h 1259995"/>
                  <a:gd name="connsiteX1" fmla="*/ 210003 w 2565894"/>
                  <a:gd name="connsiteY1" fmla="*/ 0 h 1259995"/>
                  <a:gd name="connsiteX2" fmla="*/ 2355891 w 2565894"/>
                  <a:gd name="connsiteY2" fmla="*/ 0 h 1259995"/>
                  <a:gd name="connsiteX3" fmla="*/ 2565894 w 2565894"/>
                  <a:gd name="connsiteY3" fmla="*/ 210003 h 1259995"/>
                  <a:gd name="connsiteX4" fmla="*/ 2565894 w 2565894"/>
                  <a:gd name="connsiteY4" fmla="*/ 1049992 h 1259995"/>
                  <a:gd name="connsiteX5" fmla="*/ 2355891 w 2565894"/>
                  <a:gd name="connsiteY5" fmla="*/ 1259995 h 1259995"/>
                  <a:gd name="connsiteX6" fmla="*/ 210003 w 2565894"/>
                  <a:gd name="connsiteY6" fmla="*/ 1259995 h 1259995"/>
                  <a:gd name="connsiteX7" fmla="*/ 0 w 2565894"/>
                  <a:gd name="connsiteY7" fmla="*/ 1049992 h 1259995"/>
                  <a:gd name="connsiteX8" fmla="*/ 0 w 2565894"/>
                  <a:gd name="connsiteY8" fmla="*/ 210003 h 12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894" h="1259995">
                    <a:moveTo>
                      <a:pt x="0" y="210003"/>
                    </a:moveTo>
                    <a:cubicBezTo>
                      <a:pt x="0" y="94022"/>
                      <a:pt x="94022" y="0"/>
                      <a:pt x="210003" y="0"/>
                    </a:cubicBezTo>
                    <a:lnTo>
                      <a:pt x="2355891" y="0"/>
                    </a:lnTo>
                    <a:cubicBezTo>
                      <a:pt x="2471872" y="0"/>
                      <a:pt x="2565894" y="94022"/>
                      <a:pt x="2565894" y="210003"/>
                    </a:cubicBezTo>
                    <a:lnTo>
                      <a:pt x="2565894" y="1049992"/>
                    </a:lnTo>
                    <a:cubicBezTo>
                      <a:pt x="2565894" y="1165973"/>
                      <a:pt x="2471872" y="1259995"/>
                      <a:pt x="2355891" y="1259995"/>
                    </a:cubicBezTo>
                    <a:lnTo>
                      <a:pt x="210003" y="1259995"/>
                    </a:lnTo>
                    <a:cubicBezTo>
                      <a:pt x="94022" y="1259995"/>
                      <a:pt x="0" y="1165973"/>
                      <a:pt x="0" y="1049992"/>
                    </a:cubicBezTo>
                    <a:lnTo>
                      <a:pt x="0" y="210003"/>
                    </a:lnTo>
                    <a:close/>
                  </a:path>
                </a:pathLst>
              </a:custGeom>
              <a:solidFill>
                <a:srgbClr val="334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2468" tIns="122468" rIns="122468" bIns="122468" numCol="1" spcCol="1270" anchor="t"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600" b="1" i="0" u="none" strike="noStrike" kern="1200" cap="none" spc="0" normalizeH="0" baseline="0" noProof="0" dirty="0" smtClean="0">
                    <a:ln>
                      <a:noFill/>
                    </a:ln>
                    <a:solidFill>
                      <a:prstClr val="white"/>
                    </a:solidFill>
                    <a:effectLst/>
                    <a:uLnTx/>
                    <a:uFillTx/>
                    <a:latin typeface="Calibri" panose="020F0502020204030204"/>
                    <a:ea typeface="+mn-ea"/>
                    <a:cs typeface="+mn-cs"/>
                  </a:rPr>
                  <a:t>Återkoppling</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t</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ill myndigheter som inte</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närvarat på arbetsplatsen</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ihandsfigur 9"/>
              <p:cNvSpPr/>
              <p:nvPr/>
            </p:nvSpPr>
            <p:spPr>
              <a:xfrm>
                <a:off x="2647683" y="4583876"/>
                <a:ext cx="2565894" cy="1259995"/>
              </a:xfrm>
              <a:custGeom>
                <a:avLst/>
                <a:gdLst>
                  <a:gd name="connsiteX0" fmla="*/ 0 w 2565894"/>
                  <a:gd name="connsiteY0" fmla="*/ 210003 h 1259995"/>
                  <a:gd name="connsiteX1" fmla="*/ 210003 w 2565894"/>
                  <a:gd name="connsiteY1" fmla="*/ 0 h 1259995"/>
                  <a:gd name="connsiteX2" fmla="*/ 2355891 w 2565894"/>
                  <a:gd name="connsiteY2" fmla="*/ 0 h 1259995"/>
                  <a:gd name="connsiteX3" fmla="*/ 2565894 w 2565894"/>
                  <a:gd name="connsiteY3" fmla="*/ 210003 h 1259995"/>
                  <a:gd name="connsiteX4" fmla="*/ 2565894 w 2565894"/>
                  <a:gd name="connsiteY4" fmla="*/ 1049992 h 1259995"/>
                  <a:gd name="connsiteX5" fmla="*/ 2355891 w 2565894"/>
                  <a:gd name="connsiteY5" fmla="*/ 1259995 h 1259995"/>
                  <a:gd name="connsiteX6" fmla="*/ 210003 w 2565894"/>
                  <a:gd name="connsiteY6" fmla="*/ 1259995 h 1259995"/>
                  <a:gd name="connsiteX7" fmla="*/ 0 w 2565894"/>
                  <a:gd name="connsiteY7" fmla="*/ 1049992 h 1259995"/>
                  <a:gd name="connsiteX8" fmla="*/ 0 w 2565894"/>
                  <a:gd name="connsiteY8" fmla="*/ 210003 h 12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894" h="1259995">
                    <a:moveTo>
                      <a:pt x="0" y="210003"/>
                    </a:moveTo>
                    <a:cubicBezTo>
                      <a:pt x="0" y="94022"/>
                      <a:pt x="94022" y="0"/>
                      <a:pt x="210003" y="0"/>
                    </a:cubicBezTo>
                    <a:lnTo>
                      <a:pt x="2355891" y="0"/>
                    </a:lnTo>
                    <a:cubicBezTo>
                      <a:pt x="2471872" y="0"/>
                      <a:pt x="2565894" y="94022"/>
                      <a:pt x="2565894" y="210003"/>
                    </a:cubicBezTo>
                    <a:lnTo>
                      <a:pt x="2565894" y="1049992"/>
                    </a:lnTo>
                    <a:cubicBezTo>
                      <a:pt x="2565894" y="1165973"/>
                      <a:pt x="2471872" y="1259995"/>
                      <a:pt x="2355891" y="1259995"/>
                    </a:cubicBezTo>
                    <a:lnTo>
                      <a:pt x="210003" y="1259995"/>
                    </a:lnTo>
                    <a:cubicBezTo>
                      <a:pt x="94022" y="1259995"/>
                      <a:pt x="0" y="1165973"/>
                      <a:pt x="0" y="1049992"/>
                    </a:cubicBezTo>
                    <a:lnTo>
                      <a:pt x="0" y="210003"/>
                    </a:lnTo>
                    <a:close/>
                  </a:path>
                </a:pathLst>
              </a:custGeom>
              <a:solidFill>
                <a:srgbClr val="334852"/>
              </a:solidFill>
              <a:ln>
                <a:solidFill>
                  <a:srgbClr val="334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2468" tIns="122468" rIns="122468" bIns="122468" numCol="1" spcCol="1270" anchor="t"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600" b="1" i="0" u="none" strike="noStrike" kern="1200" cap="none" spc="0" normalizeH="0" baseline="0" noProof="0" dirty="0" smtClean="0">
                    <a:ln>
                      <a:noFill/>
                    </a:ln>
                    <a:solidFill>
                      <a:prstClr val="white"/>
                    </a:solidFill>
                    <a:effectLst/>
                    <a:uLnTx/>
                    <a:uFillTx/>
                    <a:latin typeface="Calibri" panose="020F0502020204030204"/>
                    <a:ea typeface="+mn-ea"/>
                    <a:cs typeface="+mn-cs"/>
                  </a:rPr>
                  <a:t>Analys</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u</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tvärdering av insatser och erhållen information</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r</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apportering av statistik</a:t>
                </a:r>
              </a:p>
            </p:txBody>
          </p:sp>
          <p:sp>
            <p:nvSpPr>
              <p:cNvPr id="11" name="Frihandsfigur 10"/>
              <p:cNvSpPr/>
              <p:nvPr/>
            </p:nvSpPr>
            <p:spPr>
              <a:xfrm>
                <a:off x="1207317" y="3143509"/>
                <a:ext cx="2565894" cy="1259995"/>
              </a:xfrm>
              <a:custGeom>
                <a:avLst/>
                <a:gdLst>
                  <a:gd name="connsiteX0" fmla="*/ 0 w 2565894"/>
                  <a:gd name="connsiteY0" fmla="*/ 210003 h 1259995"/>
                  <a:gd name="connsiteX1" fmla="*/ 210003 w 2565894"/>
                  <a:gd name="connsiteY1" fmla="*/ 0 h 1259995"/>
                  <a:gd name="connsiteX2" fmla="*/ 2355891 w 2565894"/>
                  <a:gd name="connsiteY2" fmla="*/ 0 h 1259995"/>
                  <a:gd name="connsiteX3" fmla="*/ 2565894 w 2565894"/>
                  <a:gd name="connsiteY3" fmla="*/ 210003 h 1259995"/>
                  <a:gd name="connsiteX4" fmla="*/ 2565894 w 2565894"/>
                  <a:gd name="connsiteY4" fmla="*/ 1049992 h 1259995"/>
                  <a:gd name="connsiteX5" fmla="*/ 2355891 w 2565894"/>
                  <a:gd name="connsiteY5" fmla="*/ 1259995 h 1259995"/>
                  <a:gd name="connsiteX6" fmla="*/ 210003 w 2565894"/>
                  <a:gd name="connsiteY6" fmla="*/ 1259995 h 1259995"/>
                  <a:gd name="connsiteX7" fmla="*/ 0 w 2565894"/>
                  <a:gd name="connsiteY7" fmla="*/ 1049992 h 1259995"/>
                  <a:gd name="connsiteX8" fmla="*/ 0 w 2565894"/>
                  <a:gd name="connsiteY8" fmla="*/ 210003 h 12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894" h="1259995">
                    <a:moveTo>
                      <a:pt x="0" y="210003"/>
                    </a:moveTo>
                    <a:cubicBezTo>
                      <a:pt x="0" y="94022"/>
                      <a:pt x="94022" y="0"/>
                      <a:pt x="210003" y="0"/>
                    </a:cubicBezTo>
                    <a:lnTo>
                      <a:pt x="2355891" y="0"/>
                    </a:lnTo>
                    <a:cubicBezTo>
                      <a:pt x="2471872" y="0"/>
                      <a:pt x="2565894" y="94022"/>
                      <a:pt x="2565894" y="210003"/>
                    </a:cubicBezTo>
                    <a:lnTo>
                      <a:pt x="2565894" y="1049992"/>
                    </a:lnTo>
                    <a:cubicBezTo>
                      <a:pt x="2565894" y="1165973"/>
                      <a:pt x="2471872" y="1259995"/>
                      <a:pt x="2355891" y="1259995"/>
                    </a:cubicBezTo>
                    <a:lnTo>
                      <a:pt x="210003" y="1259995"/>
                    </a:lnTo>
                    <a:cubicBezTo>
                      <a:pt x="94022" y="1259995"/>
                      <a:pt x="0" y="1165973"/>
                      <a:pt x="0" y="1049992"/>
                    </a:cubicBezTo>
                    <a:lnTo>
                      <a:pt x="0" y="210003"/>
                    </a:lnTo>
                    <a:close/>
                  </a:path>
                </a:pathLst>
              </a:custGeom>
              <a:solidFill>
                <a:srgbClr val="334852"/>
              </a:solidFill>
              <a:ln>
                <a:solidFill>
                  <a:srgbClr val="334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2468" tIns="122468" rIns="122468" bIns="122468" numCol="1" spcCol="1270" anchor="t"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600" b="1" i="0" u="none" strike="noStrike" kern="1200" cap="none" spc="0" normalizeH="0" baseline="0" noProof="0" dirty="0" smtClean="0">
                    <a:ln>
                      <a:noFill/>
                    </a:ln>
                    <a:solidFill>
                      <a:prstClr val="white"/>
                    </a:solidFill>
                    <a:effectLst/>
                    <a:uLnTx/>
                    <a:uFillTx/>
                    <a:latin typeface="Calibri" panose="020F0502020204030204"/>
                    <a:ea typeface="+mn-ea"/>
                    <a:cs typeface="+mn-cs"/>
                  </a:rPr>
                  <a:t>Planering och urval</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l</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ägesbilder</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r</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iskmiljöer</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t</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ips</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Rektangel med rundade hörn 7"/>
            <p:cNvSpPr/>
            <p:nvPr/>
          </p:nvSpPr>
          <p:spPr>
            <a:xfrm>
              <a:off x="7801691" y="2882761"/>
              <a:ext cx="2543609" cy="1781492"/>
            </a:xfrm>
            <a:prstGeom prst="roundRect">
              <a:avLst/>
            </a:prstGeom>
            <a:solidFill>
              <a:srgbClr val="334852"/>
            </a:solidFill>
            <a:ln>
              <a:solidFill>
                <a:srgbClr val="33485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smtClean="0">
                  <a:ln>
                    <a:noFill/>
                  </a:ln>
                  <a:solidFill>
                    <a:prstClr val="white"/>
                  </a:solidFill>
                  <a:effectLst/>
                  <a:uLnTx/>
                  <a:uFillTx/>
                  <a:latin typeface="Calibri" panose="020F0502020204030204"/>
                  <a:ea typeface="+mn-ea"/>
                  <a:cs typeface="+mn-cs"/>
                </a:rPr>
                <a:t>Fortsatta administrativa åtgärder eller kontroller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Arbetsförmedlingen</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Ekobrottsmyndigheten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Försäkringskassan</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Jämställdhetsmyndigheten</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Migrationsverket</a:t>
              </a:r>
            </a:p>
          </p:txBody>
        </p:sp>
        <p:sp>
          <p:nvSpPr>
            <p:cNvPr id="9" name="Högerpil 8"/>
            <p:cNvSpPr/>
            <p:nvPr/>
          </p:nvSpPr>
          <p:spPr>
            <a:xfrm>
              <a:off x="6845987" y="3611050"/>
              <a:ext cx="714810" cy="324914"/>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Cirkelformad pil 11"/>
          <p:cNvSpPr/>
          <p:nvPr/>
        </p:nvSpPr>
        <p:spPr>
          <a:xfrm rot="17984697">
            <a:off x="1476477" y="2007869"/>
            <a:ext cx="4011421" cy="4011421"/>
          </a:xfrm>
          <a:prstGeom prst="circularArrow">
            <a:avLst>
              <a:gd name="adj1" fmla="val 4668"/>
              <a:gd name="adj2" fmla="val 272909"/>
              <a:gd name="adj3" fmla="val 12985022"/>
              <a:gd name="adj4" fmla="val 11063610"/>
              <a:gd name="adj5" fmla="val 4847"/>
            </a:avLst>
          </a:prstGeom>
          <a:solidFill>
            <a:schemeClr val="bg1">
              <a:lumMod val="6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Cirkelformad pil 12"/>
          <p:cNvSpPr/>
          <p:nvPr/>
        </p:nvSpPr>
        <p:spPr>
          <a:xfrm rot="7626182">
            <a:off x="2239226" y="1423290"/>
            <a:ext cx="4011421" cy="4011421"/>
          </a:xfrm>
          <a:prstGeom prst="circularArrow">
            <a:avLst>
              <a:gd name="adj1" fmla="val 4668"/>
              <a:gd name="adj2" fmla="val 272909"/>
              <a:gd name="adj3" fmla="val 12985022"/>
              <a:gd name="adj4" fmla="val 11063610"/>
              <a:gd name="adj5" fmla="val 4847"/>
            </a:avLst>
          </a:prstGeom>
          <a:solidFill>
            <a:schemeClr val="bg1">
              <a:lumMod val="6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Cirkelformad pil 13"/>
          <p:cNvSpPr/>
          <p:nvPr/>
        </p:nvSpPr>
        <p:spPr>
          <a:xfrm rot="11413110">
            <a:off x="2274143" y="2121943"/>
            <a:ext cx="4011421" cy="4011421"/>
          </a:xfrm>
          <a:prstGeom prst="circularArrow">
            <a:avLst>
              <a:gd name="adj1" fmla="val 4668"/>
              <a:gd name="adj2" fmla="val 272909"/>
              <a:gd name="adj3" fmla="val 12985022"/>
              <a:gd name="adj4" fmla="val 11063610"/>
              <a:gd name="adj5" fmla="val 4847"/>
            </a:avLst>
          </a:prstGeom>
          <a:solidFill>
            <a:schemeClr val="bg1">
              <a:lumMod val="6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Frihandsfigur 20"/>
          <p:cNvSpPr/>
          <p:nvPr/>
        </p:nvSpPr>
        <p:spPr>
          <a:xfrm>
            <a:off x="2647683" y="1698093"/>
            <a:ext cx="1125528" cy="438137"/>
          </a:xfrm>
          <a:custGeom>
            <a:avLst/>
            <a:gdLst>
              <a:gd name="connsiteX0" fmla="*/ 657423 w 800298"/>
              <a:gd name="connsiteY0" fmla="*/ 142875 h 742950"/>
              <a:gd name="connsiteX1" fmla="*/ 543123 w 800298"/>
              <a:gd name="connsiteY1" fmla="*/ 71438 h 742950"/>
              <a:gd name="connsiteX2" fmla="*/ 500260 w 800298"/>
              <a:gd name="connsiteY2" fmla="*/ 42863 h 742950"/>
              <a:gd name="connsiteX3" fmla="*/ 371673 w 800298"/>
              <a:gd name="connsiteY3" fmla="*/ 14288 h 742950"/>
              <a:gd name="connsiteX4" fmla="*/ 271660 w 800298"/>
              <a:gd name="connsiteY4" fmla="*/ 28575 h 742950"/>
              <a:gd name="connsiteX5" fmla="*/ 185935 w 800298"/>
              <a:gd name="connsiteY5" fmla="*/ 57150 h 742950"/>
              <a:gd name="connsiteX6" fmla="*/ 143073 w 800298"/>
              <a:gd name="connsiteY6" fmla="*/ 85725 h 742950"/>
              <a:gd name="connsiteX7" fmla="*/ 57348 w 800298"/>
              <a:gd name="connsiteY7" fmla="*/ 157163 h 742950"/>
              <a:gd name="connsiteX8" fmla="*/ 198 w 800298"/>
              <a:gd name="connsiteY8" fmla="*/ 242888 h 742950"/>
              <a:gd name="connsiteX9" fmla="*/ 14485 w 800298"/>
              <a:gd name="connsiteY9" fmla="*/ 385763 h 742950"/>
              <a:gd name="connsiteX10" fmla="*/ 57348 w 800298"/>
              <a:gd name="connsiteY10" fmla="*/ 471488 h 742950"/>
              <a:gd name="connsiteX11" fmla="*/ 185935 w 800298"/>
              <a:gd name="connsiteY11" fmla="*/ 600075 h 742950"/>
              <a:gd name="connsiteX12" fmla="*/ 228798 w 800298"/>
              <a:gd name="connsiteY12" fmla="*/ 642938 h 742950"/>
              <a:gd name="connsiteX13" fmla="*/ 271660 w 800298"/>
              <a:gd name="connsiteY13" fmla="*/ 685800 h 742950"/>
              <a:gd name="connsiteX14" fmla="*/ 314523 w 800298"/>
              <a:gd name="connsiteY14" fmla="*/ 714375 h 742950"/>
              <a:gd name="connsiteX15" fmla="*/ 443110 w 800298"/>
              <a:gd name="connsiteY15" fmla="*/ 728663 h 742950"/>
              <a:gd name="connsiteX16" fmla="*/ 528835 w 800298"/>
              <a:gd name="connsiteY16" fmla="*/ 742950 h 742950"/>
              <a:gd name="connsiteX17" fmla="*/ 657423 w 800298"/>
              <a:gd name="connsiteY17" fmla="*/ 685800 h 742950"/>
              <a:gd name="connsiteX18" fmla="*/ 714573 w 800298"/>
              <a:gd name="connsiteY18" fmla="*/ 614363 h 742950"/>
              <a:gd name="connsiteX19" fmla="*/ 728860 w 800298"/>
              <a:gd name="connsiteY19" fmla="*/ 571500 h 742950"/>
              <a:gd name="connsiteX20" fmla="*/ 757435 w 800298"/>
              <a:gd name="connsiteY20" fmla="*/ 528638 h 742950"/>
              <a:gd name="connsiteX21" fmla="*/ 800298 w 800298"/>
              <a:gd name="connsiteY21" fmla="*/ 442913 h 742950"/>
              <a:gd name="connsiteX22" fmla="*/ 786010 w 800298"/>
              <a:gd name="connsiteY22" fmla="*/ 328613 h 742950"/>
              <a:gd name="connsiteX23" fmla="*/ 685998 w 800298"/>
              <a:gd name="connsiteY23" fmla="*/ 200025 h 742950"/>
              <a:gd name="connsiteX24" fmla="*/ 614560 w 800298"/>
              <a:gd name="connsiteY24" fmla="*/ 71438 h 742950"/>
              <a:gd name="connsiteX25" fmla="*/ 585985 w 800298"/>
              <a:gd name="connsiteY25" fmla="*/ 28575 h 742950"/>
              <a:gd name="connsiteX26" fmla="*/ 543123 w 800298"/>
              <a:gd name="connsiteY26"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298" h="742950">
                <a:moveTo>
                  <a:pt x="657423" y="142875"/>
                </a:moveTo>
                <a:cubicBezTo>
                  <a:pt x="493463" y="11708"/>
                  <a:pt x="654800" y="127276"/>
                  <a:pt x="543123" y="71438"/>
                </a:cubicBezTo>
                <a:cubicBezTo>
                  <a:pt x="527764" y="63759"/>
                  <a:pt x="516043" y="49627"/>
                  <a:pt x="500260" y="42863"/>
                </a:cubicBezTo>
                <a:cubicBezTo>
                  <a:pt x="482601" y="35295"/>
                  <a:pt x="384393" y="16832"/>
                  <a:pt x="371673" y="14288"/>
                </a:cubicBezTo>
                <a:cubicBezTo>
                  <a:pt x="338335" y="19050"/>
                  <a:pt x="304474" y="21003"/>
                  <a:pt x="271660" y="28575"/>
                </a:cubicBezTo>
                <a:cubicBezTo>
                  <a:pt x="242311" y="35348"/>
                  <a:pt x="185935" y="57150"/>
                  <a:pt x="185935" y="57150"/>
                </a:cubicBezTo>
                <a:cubicBezTo>
                  <a:pt x="171648" y="66675"/>
                  <a:pt x="156264" y="74732"/>
                  <a:pt x="143073" y="85725"/>
                </a:cubicBezTo>
                <a:cubicBezTo>
                  <a:pt x="33064" y="177399"/>
                  <a:pt x="163765" y="86217"/>
                  <a:pt x="57348" y="157163"/>
                </a:cubicBezTo>
                <a:cubicBezTo>
                  <a:pt x="38298" y="185738"/>
                  <a:pt x="-3219" y="208716"/>
                  <a:pt x="198" y="242888"/>
                </a:cubicBezTo>
                <a:cubicBezTo>
                  <a:pt x="4960" y="290513"/>
                  <a:pt x="7207" y="338457"/>
                  <a:pt x="14485" y="385763"/>
                </a:cubicBezTo>
                <a:cubicBezTo>
                  <a:pt x="19103" y="415782"/>
                  <a:pt x="37636" y="449312"/>
                  <a:pt x="57348" y="471488"/>
                </a:cubicBezTo>
                <a:lnTo>
                  <a:pt x="185935" y="600075"/>
                </a:lnTo>
                <a:lnTo>
                  <a:pt x="228798" y="642938"/>
                </a:lnTo>
                <a:cubicBezTo>
                  <a:pt x="243085" y="657225"/>
                  <a:pt x="254848" y="674592"/>
                  <a:pt x="271660" y="685800"/>
                </a:cubicBezTo>
                <a:cubicBezTo>
                  <a:pt x="285948" y="695325"/>
                  <a:pt x="297864" y="710210"/>
                  <a:pt x="314523" y="714375"/>
                </a:cubicBezTo>
                <a:cubicBezTo>
                  <a:pt x="356361" y="724835"/>
                  <a:pt x="400362" y="722963"/>
                  <a:pt x="443110" y="728663"/>
                </a:cubicBezTo>
                <a:cubicBezTo>
                  <a:pt x="471825" y="732492"/>
                  <a:pt x="500260" y="738188"/>
                  <a:pt x="528835" y="742950"/>
                </a:cubicBezTo>
                <a:cubicBezTo>
                  <a:pt x="630850" y="708945"/>
                  <a:pt x="589498" y="731083"/>
                  <a:pt x="657423" y="685800"/>
                </a:cubicBezTo>
                <a:cubicBezTo>
                  <a:pt x="693334" y="578064"/>
                  <a:pt x="640715" y="706687"/>
                  <a:pt x="714573" y="614363"/>
                </a:cubicBezTo>
                <a:cubicBezTo>
                  <a:pt x="723981" y="602603"/>
                  <a:pt x="722125" y="584971"/>
                  <a:pt x="728860" y="571500"/>
                </a:cubicBezTo>
                <a:cubicBezTo>
                  <a:pt x="736539" y="556141"/>
                  <a:pt x="749756" y="543996"/>
                  <a:pt x="757435" y="528638"/>
                </a:cubicBezTo>
                <a:cubicBezTo>
                  <a:pt x="816588" y="410333"/>
                  <a:pt x="718407" y="565748"/>
                  <a:pt x="800298" y="442913"/>
                </a:cubicBezTo>
                <a:cubicBezTo>
                  <a:pt x="795535" y="404813"/>
                  <a:pt x="798924" y="364773"/>
                  <a:pt x="786010" y="328613"/>
                </a:cubicBezTo>
                <a:cubicBezTo>
                  <a:pt x="767022" y="275447"/>
                  <a:pt x="724097" y="238125"/>
                  <a:pt x="685998" y="200025"/>
                </a:cubicBezTo>
                <a:cubicBezTo>
                  <a:pt x="660849" y="124582"/>
                  <a:pt x="680064" y="169695"/>
                  <a:pt x="614560" y="71438"/>
                </a:cubicBezTo>
                <a:cubicBezTo>
                  <a:pt x="605035" y="57150"/>
                  <a:pt x="600273" y="38100"/>
                  <a:pt x="585985" y="28575"/>
                </a:cubicBezTo>
                <a:lnTo>
                  <a:pt x="543123"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ihandsfigur 21"/>
          <p:cNvSpPr/>
          <p:nvPr/>
        </p:nvSpPr>
        <p:spPr>
          <a:xfrm>
            <a:off x="2090115" y="4031308"/>
            <a:ext cx="800298" cy="367147"/>
          </a:xfrm>
          <a:custGeom>
            <a:avLst/>
            <a:gdLst>
              <a:gd name="connsiteX0" fmla="*/ 657423 w 800298"/>
              <a:gd name="connsiteY0" fmla="*/ 142875 h 742950"/>
              <a:gd name="connsiteX1" fmla="*/ 543123 w 800298"/>
              <a:gd name="connsiteY1" fmla="*/ 71438 h 742950"/>
              <a:gd name="connsiteX2" fmla="*/ 500260 w 800298"/>
              <a:gd name="connsiteY2" fmla="*/ 42863 h 742950"/>
              <a:gd name="connsiteX3" fmla="*/ 371673 w 800298"/>
              <a:gd name="connsiteY3" fmla="*/ 14288 h 742950"/>
              <a:gd name="connsiteX4" fmla="*/ 271660 w 800298"/>
              <a:gd name="connsiteY4" fmla="*/ 28575 h 742950"/>
              <a:gd name="connsiteX5" fmla="*/ 185935 w 800298"/>
              <a:gd name="connsiteY5" fmla="*/ 57150 h 742950"/>
              <a:gd name="connsiteX6" fmla="*/ 143073 w 800298"/>
              <a:gd name="connsiteY6" fmla="*/ 85725 h 742950"/>
              <a:gd name="connsiteX7" fmla="*/ 57348 w 800298"/>
              <a:gd name="connsiteY7" fmla="*/ 157163 h 742950"/>
              <a:gd name="connsiteX8" fmla="*/ 198 w 800298"/>
              <a:gd name="connsiteY8" fmla="*/ 242888 h 742950"/>
              <a:gd name="connsiteX9" fmla="*/ 14485 w 800298"/>
              <a:gd name="connsiteY9" fmla="*/ 385763 h 742950"/>
              <a:gd name="connsiteX10" fmla="*/ 57348 w 800298"/>
              <a:gd name="connsiteY10" fmla="*/ 471488 h 742950"/>
              <a:gd name="connsiteX11" fmla="*/ 185935 w 800298"/>
              <a:gd name="connsiteY11" fmla="*/ 600075 h 742950"/>
              <a:gd name="connsiteX12" fmla="*/ 228798 w 800298"/>
              <a:gd name="connsiteY12" fmla="*/ 642938 h 742950"/>
              <a:gd name="connsiteX13" fmla="*/ 271660 w 800298"/>
              <a:gd name="connsiteY13" fmla="*/ 685800 h 742950"/>
              <a:gd name="connsiteX14" fmla="*/ 314523 w 800298"/>
              <a:gd name="connsiteY14" fmla="*/ 714375 h 742950"/>
              <a:gd name="connsiteX15" fmla="*/ 443110 w 800298"/>
              <a:gd name="connsiteY15" fmla="*/ 728663 h 742950"/>
              <a:gd name="connsiteX16" fmla="*/ 528835 w 800298"/>
              <a:gd name="connsiteY16" fmla="*/ 742950 h 742950"/>
              <a:gd name="connsiteX17" fmla="*/ 657423 w 800298"/>
              <a:gd name="connsiteY17" fmla="*/ 685800 h 742950"/>
              <a:gd name="connsiteX18" fmla="*/ 714573 w 800298"/>
              <a:gd name="connsiteY18" fmla="*/ 614363 h 742950"/>
              <a:gd name="connsiteX19" fmla="*/ 728860 w 800298"/>
              <a:gd name="connsiteY19" fmla="*/ 571500 h 742950"/>
              <a:gd name="connsiteX20" fmla="*/ 757435 w 800298"/>
              <a:gd name="connsiteY20" fmla="*/ 528638 h 742950"/>
              <a:gd name="connsiteX21" fmla="*/ 800298 w 800298"/>
              <a:gd name="connsiteY21" fmla="*/ 442913 h 742950"/>
              <a:gd name="connsiteX22" fmla="*/ 786010 w 800298"/>
              <a:gd name="connsiteY22" fmla="*/ 328613 h 742950"/>
              <a:gd name="connsiteX23" fmla="*/ 685998 w 800298"/>
              <a:gd name="connsiteY23" fmla="*/ 200025 h 742950"/>
              <a:gd name="connsiteX24" fmla="*/ 614560 w 800298"/>
              <a:gd name="connsiteY24" fmla="*/ 71438 h 742950"/>
              <a:gd name="connsiteX25" fmla="*/ 585985 w 800298"/>
              <a:gd name="connsiteY25" fmla="*/ 28575 h 742950"/>
              <a:gd name="connsiteX26" fmla="*/ 543123 w 800298"/>
              <a:gd name="connsiteY26"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298" h="742950">
                <a:moveTo>
                  <a:pt x="657423" y="142875"/>
                </a:moveTo>
                <a:cubicBezTo>
                  <a:pt x="493463" y="11708"/>
                  <a:pt x="654800" y="127276"/>
                  <a:pt x="543123" y="71438"/>
                </a:cubicBezTo>
                <a:cubicBezTo>
                  <a:pt x="527764" y="63759"/>
                  <a:pt x="516043" y="49627"/>
                  <a:pt x="500260" y="42863"/>
                </a:cubicBezTo>
                <a:cubicBezTo>
                  <a:pt x="482601" y="35295"/>
                  <a:pt x="384393" y="16832"/>
                  <a:pt x="371673" y="14288"/>
                </a:cubicBezTo>
                <a:cubicBezTo>
                  <a:pt x="338335" y="19050"/>
                  <a:pt x="304474" y="21003"/>
                  <a:pt x="271660" y="28575"/>
                </a:cubicBezTo>
                <a:cubicBezTo>
                  <a:pt x="242311" y="35348"/>
                  <a:pt x="185935" y="57150"/>
                  <a:pt x="185935" y="57150"/>
                </a:cubicBezTo>
                <a:cubicBezTo>
                  <a:pt x="171648" y="66675"/>
                  <a:pt x="156264" y="74732"/>
                  <a:pt x="143073" y="85725"/>
                </a:cubicBezTo>
                <a:cubicBezTo>
                  <a:pt x="33064" y="177399"/>
                  <a:pt x="163765" y="86217"/>
                  <a:pt x="57348" y="157163"/>
                </a:cubicBezTo>
                <a:cubicBezTo>
                  <a:pt x="38298" y="185738"/>
                  <a:pt x="-3219" y="208716"/>
                  <a:pt x="198" y="242888"/>
                </a:cubicBezTo>
                <a:cubicBezTo>
                  <a:pt x="4960" y="290513"/>
                  <a:pt x="7207" y="338457"/>
                  <a:pt x="14485" y="385763"/>
                </a:cubicBezTo>
                <a:cubicBezTo>
                  <a:pt x="19103" y="415782"/>
                  <a:pt x="37636" y="449312"/>
                  <a:pt x="57348" y="471488"/>
                </a:cubicBezTo>
                <a:lnTo>
                  <a:pt x="185935" y="600075"/>
                </a:lnTo>
                <a:lnTo>
                  <a:pt x="228798" y="642938"/>
                </a:lnTo>
                <a:cubicBezTo>
                  <a:pt x="243085" y="657225"/>
                  <a:pt x="254848" y="674592"/>
                  <a:pt x="271660" y="685800"/>
                </a:cubicBezTo>
                <a:cubicBezTo>
                  <a:pt x="285948" y="695325"/>
                  <a:pt x="297864" y="710210"/>
                  <a:pt x="314523" y="714375"/>
                </a:cubicBezTo>
                <a:cubicBezTo>
                  <a:pt x="356361" y="724835"/>
                  <a:pt x="400362" y="722963"/>
                  <a:pt x="443110" y="728663"/>
                </a:cubicBezTo>
                <a:cubicBezTo>
                  <a:pt x="471825" y="732492"/>
                  <a:pt x="500260" y="738188"/>
                  <a:pt x="528835" y="742950"/>
                </a:cubicBezTo>
                <a:cubicBezTo>
                  <a:pt x="630850" y="708945"/>
                  <a:pt x="589498" y="731083"/>
                  <a:pt x="657423" y="685800"/>
                </a:cubicBezTo>
                <a:cubicBezTo>
                  <a:pt x="693334" y="578064"/>
                  <a:pt x="640715" y="706687"/>
                  <a:pt x="714573" y="614363"/>
                </a:cubicBezTo>
                <a:cubicBezTo>
                  <a:pt x="723981" y="602603"/>
                  <a:pt x="722125" y="584971"/>
                  <a:pt x="728860" y="571500"/>
                </a:cubicBezTo>
                <a:cubicBezTo>
                  <a:pt x="736539" y="556141"/>
                  <a:pt x="749756" y="543996"/>
                  <a:pt x="757435" y="528638"/>
                </a:cubicBezTo>
                <a:cubicBezTo>
                  <a:pt x="816588" y="410333"/>
                  <a:pt x="718407" y="565748"/>
                  <a:pt x="800298" y="442913"/>
                </a:cubicBezTo>
                <a:cubicBezTo>
                  <a:pt x="795535" y="404813"/>
                  <a:pt x="798924" y="364773"/>
                  <a:pt x="786010" y="328613"/>
                </a:cubicBezTo>
                <a:cubicBezTo>
                  <a:pt x="767022" y="275447"/>
                  <a:pt x="724097" y="238125"/>
                  <a:pt x="685998" y="200025"/>
                </a:cubicBezTo>
                <a:cubicBezTo>
                  <a:pt x="660849" y="124582"/>
                  <a:pt x="680064" y="169695"/>
                  <a:pt x="614560" y="71438"/>
                </a:cubicBezTo>
                <a:cubicBezTo>
                  <a:pt x="605035" y="57150"/>
                  <a:pt x="600273" y="38100"/>
                  <a:pt x="585985" y="28575"/>
                </a:cubicBezTo>
                <a:lnTo>
                  <a:pt x="543123"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ihandsfigur 23"/>
          <p:cNvSpPr/>
          <p:nvPr/>
        </p:nvSpPr>
        <p:spPr>
          <a:xfrm>
            <a:off x="2773343" y="4894784"/>
            <a:ext cx="1157287" cy="376268"/>
          </a:xfrm>
          <a:custGeom>
            <a:avLst/>
            <a:gdLst>
              <a:gd name="connsiteX0" fmla="*/ 657423 w 800298"/>
              <a:gd name="connsiteY0" fmla="*/ 142875 h 742950"/>
              <a:gd name="connsiteX1" fmla="*/ 543123 w 800298"/>
              <a:gd name="connsiteY1" fmla="*/ 71438 h 742950"/>
              <a:gd name="connsiteX2" fmla="*/ 500260 w 800298"/>
              <a:gd name="connsiteY2" fmla="*/ 42863 h 742950"/>
              <a:gd name="connsiteX3" fmla="*/ 371673 w 800298"/>
              <a:gd name="connsiteY3" fmla="*/ 14288 h 742950"/>
              <a:gd name="connsiteX4" fmla="*/ 271660 w 800298"/>
              <a:gd name="connsiteY4" fmla="*/ 28575 h 742950"/>
              <a:gd name="connsiteX5" fmla="*/ 185935 w 800298"/>
              <a:gd name="connsiteY5" fmla="*/ 57150 h 742950"/>
              <a:gd name="connsiteX6" fmla="*/ 143073 w 800298"/>
              <a:gd name="connsiteY6" fmla="*/ 85725 h 742950"/>
              <a:gd name="connsiteX7" fmla="*/ 57348 w 800298"/>
              <a:gd name="connsiteY7" fmla="*/ 157163 h 742950"/>
              <a:gd name="connsiteX8" fmla="*/ 198 w 800298"/>
              <a:gd name="connsiteY8" fmla="*/ 242888 h 742950"/>
              <a:gd name="connsiteX9" fmla="*/ 14485 w 800298"/>
              <a:gd name="connsiteY9" fmla="*/ 385763 h 742950"/>
              <a:gd name="connsiteX10" fmla="*/ 57348 w 800298"/>
              <a:gd name="connsiteY10" fmla="*/ 471488 h 742950"/>
              <a:gd name="connsiteX11" fmla="*/ 185935 w 800298"/>
              <a:gd name="connsiteY11" fmla="*/ 600075 h 742950"/>
              <a:gd name="connsiteX12" fmla="*/ 228798 w 800298"/>
              <a:gd name="connsiteY12" fmla="*/ 642938 h 742950"/>
              <a:gd name="connsiteX13" fmla="*/ 271660 w 800298"/>
              <a:gd name="connsiteY13" fmla="*/ 685800 h 742950"/>
              <a:gd name="connsiteX14" fmla="*/ 314523 w 800298"/>
              <a:gd name="connsiteY14" fmla="*/ 714375 h 742950"/>
              <a:gd name="connsiteX15" fmla="*/ 443110 w 800298"/>
              <a:gd name="connsiteY15" fmla="*/ 728663 h 742950"/>
              <a:gd name="connsiteX16" fmla="*/ 528835 w 800298"/>
              <a:gd name="connsiteY16" fmla="*/ 742950 h 742950"/>
              <a:gd name="connsiteX17" fmla="*/ 657423 w 800298"/>
              <a:gd name="connsiteY17" fmla="*/ 685800 h 742950"/>
              <a:gd name="connsiteX18" fmla="*/ 714573 w 800298"/>
              <a:gd name="connsiteY18" fmla="*/ 614363 h 742950"/>
              <a:gd name="connsiteX19" fmla="*/ 728860 w 800298"/>
              <a:gd name="connsiteY19" fmla="*/ 571500 h 742950"/>
              <a:gd name="connsiteX20" fmla="*/ 757435 w 800298"/>
              <a:gd name="connsiteY20" fmla="*/ 528638 h 742950"/>
              <a:gd name="connsiteX21" fmla="*/ 800298 w 800298"/>
              <a:gd name="connsiteY21" fmla="*/ 442913 h 742950"/>
              <a:gd name="connsiteX22" fmla="*/ 786010 w 800298"/>
              <a:gd name="connsiteY22" fmla="*/ 328613 h 742950"/>
              <a:gd name="connsiteX23" fmla="*/ 685998 w 800298"/>
              <a:gd name="connsiteY23" fmla="*/ 200025 h 742950"/>
              <a:gd name="connsiteX24" fmla="*/ 614560 w 800298"/>
              <a:gd name="connsiteY24" fmla="*/ 71438 h 742950"/>
              <a:gd name="connsiteX25" fmla="*/ 585985 w 800298"/>
              <a:gd name="connsiteY25" fmla="*/ 28575 h 742950"/>
              <a:gd name="connsiteX26" fmla="*/ 543123 w 800298"/>
              <a:gd name="connsiteY26"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298" h="742950">
                <a:moveTo>
                  <a:pt x="657423" y="142875"/>
                </a:moveTo>
                <a:cubicBezTo>
                  <a:pt x="493463" y="11708"/>
                  <a:pt x="654800" y="127276"/>
                  <a:pt x="543123" y="71438"/>
                </a:cubicBezTo>
                <a:cubicBezTo>
                  <a:pt x="527764" y="63759"/>
                  <a:pt x="516043" y="49627"/>
                  <a:pt x="500260" y="42863"/>
                </a:cubicBezTo>
                <a:cubicBezTo>
                  <a:pt x="482601" y="35295"/>
                  <a:pt x="384393" y="16832"/>
                  <a:pt x="371673" y="14288"/>
                </a:cubicBezTo>
                <a:cubicBezTo>
                  <a:pt x="338335" y="19050"/>
                  <a:pt x="304474" y="21003"/>
                  <a:pt x="271660" y="28575"/>
                </a:cubicBezTo>
                <a:cubicBezTo>
                  <a:pt x="242311" y="35348"/>
                  <a:pt x="185935" y="57150"/>
                  <a:pt x="185935" y="57150"/>
                </a:cubicBezTo>
                <a:cubicBezTo>
                  <a:pt x="171648" y="66675"/>
                  <a:pt x="156264" y="74732"/>
                  <a:pt x="143073" y="85725"/>
                </a:cubicBezTo>
                <a:cubicBezTo>
                  <a:pt x="33064" y="177399"/>
                  <a:pt x="163765" y="86217"/>
                  <a:pt x="57348" y="157163"/>
                </a:cubicBezTo>
                <a:cubicBezTo>
                  <a:pt x="38298" y="185738"/>
                  <a:pt x="-3219" y="208716"/>
                  <a:pt x="198" y="242888"/>
                </a:cubicBezTo>
                <a:cubicBezTo>
                  <a:pt x="4960" y="290513"/>
                  <a:pt x="7207" y="338457"/>
                  <a:pt x="14485" y="385763"/>
                </a:cubicBezTo>
                <a:cubicBezTo>
                  <a:pt x="19103" y="415782"/>
                  <a:pt x="37636" y="449312"/>
                  <a:pt x="57348" y="471488"/>
                </a:cubicBezTo>
                <a:lnTo>
                  <a:pt x="185935" y="600075"/>
                </a:lnTo>
                <a:lnTo>
                  <a:pt x="228798" y="642938"/>
                </a:lnTo>
                <a:cubicBezTo>
                  <a:pt x="243085" y="657225"/>
                  <a:pt x="254848" y="674592"/>
                  <a:pt x="271660" y="685800"/>
                </a:cubicBezTo>
                <a:cubicBezTo>
                  <a:pt x="285948" y="695325"/>
                  <a:pt x="297864" y="710210"/>
                  <a:pt x="314523" y="714375"/>
                </a:cubicBezTo>
                <a:cubicBezTo>
                  <a:pt x="356361" y="724835"/>
                  <a:pt x="400362" y="722963"/>
                  <a:pt x="443110" y="728663"/>
                </a:cubicBezTo>
                <a:cubicBezTo>
                  <a:pt x="471825" y="732492"/>
                  <a:pt x="500260" y="738188"/>
                  <a:pt x="528835" y="742950"/>
                </a:cubicBezTo>
                <a:cubicBezTo>
                  <a:pt x="630850" y="708945"/>
                  <a:pt x="589498" y="731083"/>
                  <a:pt x="657423" y="685800"/>
                </a:cubicBezTo>
                <a:cubicBezTo>
                  <a:pt x="693334" y="578064"/>
                  <a:pt x="640715" y="706687"/>
                  <a:pt x="714573" y="614363"/>
                </a:cubicBezTo>
                <a:cubicBezTo>
                  <a:pt x="723981" y="602603"/>
                  <a:pt x="722125" y="584971"/>
                  <a:pt x="728860" y="571500"/>
                </a:cubicBezTo>
                <a:cubicBezTo>
                  <a:pt x="736539" y="556141"/>
                  <a:pt x="749756" y="543996"/>
                  <a:pt x="757435" y="528638"/>
                </a:cubicBezTo>
                <a:cubicBezTo>
                  <a:pt x="816588" y="410333"/>
                  <a:pt x="718407" y="565748"/>
                  <a:pt x="800298" y="442913"/>
                </a:cubicBezTo>
                <a:cubicBezTo>
                  <a:pt x="795535" y="404813"/>
                  <a:pt x="798924" y="364773"/>
                  <a:pt x="786010" y="328613"/>
                </a:cubicBezTo>
                <a:cubicBezTo>
                  <a:pt x="767022" y="275447"/>
                  <a:pt x="724097" y="238125"/>
                  <a:pt x="685998" y="200025"/>
                </a:cubicBezTo>
                <a:cubicBezTo>
                  <a:pt x="660849" y="124582"/>
                  <a:pt x="680064" y="169695"/>
                  <a:pt x="614560" y="71438"/>
                </a:cubicBezTo>
                <a:cubicBezTo>
                  <a:pt x="605035" y="57150"/>
                  <a:pt x="600273" y="38100"/>
                  <a:pt x="585985" y="28575"/>
                </a:cubicBezTo>
                <a:lnTo>
                  <a:pt x="543123"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ihandsfigur 24"/>
          <p:cNvSpPr/>
          <p:nvPr/>
        </p:nvSpPr>
        <p:spPr>
          <a:xfrm>
            <a:off x="4607124" y="3136376"/>
            <a:ext cx="1489490" cy="464418"/>
          </a:xfrm>
          <a:custGeom>
            <a:avLst/>
            <a:gdLst>
              <a:gd name="connsiteX0" fmla="*/ 657423 w 800298"/>
              <a:gd name="connsiteY0" fmla="*/ 142875 h 742950"/>
              <a:gd name="connsiteX1" fmla="*/ 543123 w 800298"/>
              <a:gd name="connsiteY1" fmla="*/ 71438 h 742950"/>
              <a:gd name="connsiteX2" fmla="*/ 500260 w 800298"/>
              <a:gd name="connsiteY2" fmla="*/ 42863 h 742950"/>
              <a:gd name="connsiteX3" fmla="*/ 371673 w 800298"/>
              <a:gd name="connsiteY3" fmla="*/ 14288 h 742950"/>
              <a:gd name="connsiteX4" fmla="*/ 271660 w 800298"/>
              <a:gd name="connsiteY4" fmla="*/ 28575 h 742950"/>
              <a:gd name="connsiteX5" fmla="*/ 185935 w 800298"/>
              <a:gd name="connsiteY5" fmla="*/ 57150 h 742950"/>
              <a:gd name="connsiteX6" fmla="*/ 143073 w 800298"/>
              <a:gd name="connsiteY6" fmla="*/ 85725 h 742950"/>
              <a:gd name="connsiteX7" fmla="*/ 57348 w 800298"/>
              <a:gd name="connsiteY7" fmla="*/ 157163 h 742950"/>
              <a:gd name="connsiteX8" fmla="*/ 198 w 800298"/>
              <a:gd name="connsiteY8" fmla="*/ 242888 h 742950"/>
              <a:gd name="connsiteX9" fmla="*/ 14485 w 800298"/>
              <a:gd name="connsiteY9" fmla="*/ 385763 h 742950"/>
              <a:gd name="connsiteX10" fmla="*/ 57348 w 800298"/>
              <a:gd name="connsiteY10" fmla="*/ 471488 h 742950"/>
              <a:gd name="connsiteX11" fmla="*/ 185935 w 800298"/>
              <a:gd name="connsiteY11" fmla="*/ 600075 h 742950"/>
              <a:gd name="connsiteX12" fmla="*/ 228798 w 800298"/>
              <a:gd name="connsiteY12" fmla="*/ 642938 h 742950"/>
              <a:gd name="connsiteX13" fmla="*/ 271660 w 800298"/>
              <a:gd name="connsiteY13" fmla="*/ 685800 h 742950"/>
              <a:gd name="connsiteX14" fmla="*/ 314523 w 800298"/>
              <a:gd name="connsiteY14" fmla="*/ 714375 h 742950"/>
              <a:gd name="connsiteX15" fmla="*/ 443110 w 800298"/>
              <a:gd name="connsiteY15" fmla="*/ 728663 h 742950"/>
              <a:gd name="connsiteX16" fmla="*/ 528835 w 800298"/>
              <a:gd name="connsiteY16" fmla="*/ 742950 h 742950"/>
              <a:gd name="connsiteX17" fmla="*/ 657423 w 800298"/>
              <a:gd name="connsiteY17" fmla="*/ 685800 h 742950"/>
              <a:gd name="connsiteX18" fmla="*/ 714573 w 800298"/>
              <a:gd name="connsiteY18" fmla="*/ 614363 h 742950"/>
              <a:gd name="connsiteX19" fmla="*/ 728860 w 800298"/>
              <a:gd name="connsiteY19" fmla="*/ 571500 h 742950"/>
              <a:gd name="connsiteX20" fmla="*/ 757435 w 800298"/>
              <a:gd name="connsiteY20" fmla="*/ 528638 h 742950"/>
              <a:gd name="connsiteX21" fmla="*/ 800298 w 800298"/>
              <a:gd name="connsiteY21" fmla="*/ 442913 h 742950"/>
              <a:gd name="connsiteX22" fmla="*/ 786010 w 800298"/>
              <a:gd name="connsiteY22" fmla="*/ 328613 h 742950"/>
              <a:gd name="connsiteX23" fmla="*/ 685998 w 800298"/>
              <a:gd name="connsiteY23" fmla="*/ 200025 h 742950"/>
              <a:gd name="connsiteX24" fmla="*/ 614560 w 800298"/>
              <a:gd name="connsiteY24" fmla="*/ 71438 h 742950"/>
              <a:gd name="connsiteX25" fmla="*/ 585985 w 800298"/>
              <a:gd name="connsiteY25" fmla="*/ 28575 h 742950"/>
              <a:gd name="connsiteX26" fmla="*/ 543123 w 800298"/>
              <a:gd name="connsiteY26"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298" h="742950">
                <a:moveTo>
                  <a:pt x="657423" y="142875"/>
                </a:moveTo>
                <a:cubicBezTo>
                  <a:pt x="493463" y="11708"/>
                  <a:pt x="654800" y="127276"/>
                  <a:pt x="543123" y="71438"/>
                </a:cubicBezTo>
                <a:cubicBezTo>
                  <a:pt x="527764" y="63759"/>
                  <a:pt x="516043" y="49627"/>
                  <a:pt x="500260" y="42863"/>
                </a:cubicBezTo>
                <a:cubicBezTo>
                  <a:pt x="482601" y="35295"/>
                  <a:pt x="384393" y="16832"/>
                  <a:pt x="371673" y="14288"/>
                </a:cubicBezTo>
                <a:cubicBezTo>
                  <a:pt x="338335" y="19050"/>
                  <a:pt x="304474" y="21003"/>
                  <a:pt x="271660" y="28575"/>
                </a:cubicBezTo>
                <a:cubicBezTo>
                  <a:pt x="242311" y="35348"/>
                  <a:pt x="185935" y="57150"/>
                  <a:pt x="185935" y="57150"/>
                </a:cubicBezTo>
                <a:cubicBezTo>
                  <a:pt x="171648" y="66675"/>
                  <a:pt x="156264" y="74732"/>
                  <a:pt x="143073" y="85725"/>
                </a:cubicBezTo>
                <a:cubicBezTo>
                  <a:pt x="33064" y="177399"/>
                  <a:pt x="163765" y="86217"/>
                  <a:pt x="57348" y="157163"/>
                </a:cubicBezTo>
                <a:cubicBezTo>
                  <a:pt x="38298" y="185738"/>
                  <a:pt x="-3219" y="208716"/>
                  <a:pt x="198" y="242888"/>
                </a:cubicBezTo>
                <a:cubicBezTo>
                  <a:pt x="4960" y="290513"/>
                  <a:pt x="7207" y="338457"/>
                  <a:pt x="14485" y="385763"/>
                </a:cubicBezTo>
                <a:cubicBezTo>
                  <a:pt x="19103" y="415782"/>
                  <a:pt x="37636" y="449312"/>
                  <a:pt x="57348" y="471488"/>
                </a:cubicBezTo>
                <a:lnTo>
                  <a:pt x="185935" y="600075"/>
                </a:lnTo>
                <a:lnTo>
                  <a:pt x="228798" y="642938"/>
                </a:lnTo>
                <a:cubicBezTo>
                  <a:pt x="243085" y="657225"/>
                  <a:pt x="254848" y="674592"/>
                  <a:pt x="271660" y="685800"/>
                </a:cubicBezTo>
                <a:cubicBezTo>
                  <a:pt x="285948" y="695325"/>
                  <a:pt x="297864" y="710210"/>
                  <a:pt x="314523" y="714375"/>
                </a:cubicBezTo>
                <a:cubicBezTo>
                  <a:pt x="356361" y="724835"/>
                  <a:pt x="400362" y="722963"/>
                  <a:pt x="443110" y="728663"/>
                </a:cubicBezTo>
                <a:cubicBezTo>
                  <a:pt x="471825" y="732492"/>
                  <a:pt x="500260" y="738188"/>
                  <a:pt x="528835" y="742950"/>
                </a:cubicBezTo>
                <a:cubicBezTo>
                  <a:pt x="630850" y="708945"/>
                  <a:pt x="589498" y="731083"/>
                  <a:pt x="657423" y="685800"/>
                </a:cubicBezTo>
                <a:cubicBezTo>
                  <a:pt x="693334" y="578064"/>
                  <a:pt x="640715" y="706687"/>
                  <a:pt x="714573" y="614363"/>
                </a:cubicBezTo>
                <a:cubicBezTo>
                  <a:pt x="723981" y="602603"/>
                  <a:pt x="722125" y="584971"/>
                  <a:pt x="728860" y="571500"/>
                </a:cubicBezTo>
                <a:cubicBezTo>
                  <a:pt x="736539" y="556141"/>
                  <a:pt x="749756" y="543996"/>
                  <a:pt x="757435" y="528638"/>
                </a:cubicBezTo>
                <a:cubicBezTo>
                  <a:pt x="816588" y="410333"/>
                  <a:pt x="718407" y="565748"/>
                  <a:pt x="800298" y="442913"/>
                </a:cubicBezTo>
                <a:cubicBezTo>
                  <a:pt x="795535" y="404813"/>
                  <a:pt x="798924" y="364773"/>
                  <a:pt x="786010" y="328613"/>
                </a:cubicBezTo>
                <a:cubicBezTo>
                  <a:pt x="767022" y="275447"/>
                  <a:pt x="724097" y="238125"/>
                  <a:pt x="685998" y="200025"/>
                </a:cubicBezTo>
                <a:cubicBezTo>
                  <a:pt x="660849" y="124582"/>
                  <a:pt x="680064" y="169695"/>
                  <a:pt x="614560" y="71438"/>
                </a:cubicBezTo>
                <a:cubicBezTo>
                  <a:pt x="605035" y="57150"/>
                  <a:pt x="600273" y="38100"/>
                  <a:pt x="585985" y="28575"/>
                </a:cubicBezTo>
                <a:lnTo>
                  <a:pt x="543123"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870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lgn="ctr">
              <a:buNone/>
            </a:pPr>
            <a:r>
              <a:rPr lang="sv-SE" sz="4400" dirty="0" smtClean="0"/>
              <a:t>Tack!</a:t>
            </a:r>
          </a:p>
          <a:p>
            <a:pPr marL="0" indent="0" algn="ctr">
              <a:buNone/>
            </a:pPr>
            <a:endParaRPr lang="sv-SE" sz="4400" dirty="0" smtClean="0"/>
          </a:p>
          <a:p>
            <a:pPr marL="0" indent="0" algn="ctr">
              <a:buNone/>
            </a:pPr>
            <a:r>
              <a:rPr lang="sv-SE" sz="4400" dirty="0" smtClean="0"/>
              <a:t>victoria.roshammar@av.se</a:t>
            </a:r>
            <a:endParaRPr lang="sv-SE" sz="4400" dirty="0"/>
          </a:p>
        </p:txBody>
      </p:sp>
    </p:spTree>
    <p:extLst>
      <p:ext uri="{BB962C8B-B14F-4D97-AF65-F5344CB8AC3E}">
        <p14:creationId xmlns:p14="http://schemas.microsoft.com/office/powerpoint/2010/main" val="296689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264F82-F15F-4E4E-AEDE-C95586DA9918}"/>
              </a:ext>
            </a:extLst>
          </p:cNvPr>
          <p:cNvSpPr>
            <a:spLocks noGrp="1"/>
          </p:cNvSpPr>
          <p:nvPr>
            <p:ph type="ctrTitle"/>
          </p:nvPr>
        </p:nvSpPr>
        <p:spPr/>
        <p:txBody>
          <a:bodyPr/>
          <a:lstStyle/>
          <a:p>
            <a:r>
              <a:rPr lang="sv-SE" sz="4800" dirty="0"/>
              <a:t>Kontroll för ökad tilltro </a:t>
            </a:r>
            <a:br>
              <a:rPr lang="sv-SE" sz="4800" dirty="0"/>
            </a:br>
            <a:r>
              <a:rPr lang="sv-SE" sz="2800" dirty="0"/>
              <a:t>– en ny myndighet för att förebygga, förhindra och upptäcka felaktiga utbetalningar från välfärdssystemen</a:t>
            </a:r>
          </a:p>
        </p:txBody>
      </p:sp>
      <p:sp>
        <p:nvSpPr>
          <p:cNvPr id="3" name="Underrubrik 2">
            <a:extLst>
              <a:ext uri="{FF2B5EF4-FFF2-40B4-BE49-F238E27FC236}">
                <a16:creationId xmlns:a16="http://schemas.microsoft.com/office/drawing/2014/main" id="{5D26BF03-1687-4BB9-BB2B-EDC30E72816B}"/>
              </a:ext>
            </a:extLst>
          </p:cNvPr>
          <p:cNvSpPr>
            <a:spLocks noGrp="1"/>
          </p:cNvSpPr>
          <p:nvPr>
            <p:ph type="subTitle" idx="1"/>
          </p:nvPr>
        </p:nvSpPr>
        <p:spPr/>
        <p:txBody>
          <a:bodyPr/>
          <a:lstStyle/>
          <a:p>
            <a:r>
              <a:rPr lang="sv-SE" dirty="0"/>
              <a:t>Utredningen om samordning av statliga utbetalningar från välfärdssystemen</a:t>
            </a:r>
          </a:p>
          <a:p>
            <a:endParaRPr lang="sv-SE" dirty="0"/>
          </a:p>
          <a:p>
            <a:r>
              <a:rPr lang="sv-SE" dirty="0"/>
              <a:t>SOU 2020:35</a:t>
            </a:r>
          </a:p>
          <a:p>
            <a:r>
              <a:rPr lang="sv-SE" dirty="0"/>
              <a:t>8 juni 2020</a:t>
            </a:r>
          </a:p>
        </p:txBody>
      </p:sp>
      <p:sp>
        <p:nvSpPr>
          <p:cNvPr id="4" name="Platshållare för sidfot 3">
            <a:extLst>
              <a:ext uri="{FF2B5EF4-FFF2-40B4-BE49-F238E27FC236}">
                <a16:creationId xmlns:a16="http://schemas.microsoft.com/office/drawing/2014/main" id="{EAD3EE14-EB51-42AD-AA4F-CF1A6C4254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Arial"/>
                <a:ea typeface="+mn-ea"/>
                <a:cs typeface="+mn-cs"/>
              </a:rPr>
              <a:t>Utredningen om samordning av statliga utbetalningar från välfärdsystemen</a:t>
            </a:r>
          </a:p>
        </p:txBody>
      </p:sp>
      <p:sp>
        <p:nvSpPr>
          <p:cNvPr id="5" name="Platshållare för bildnummer 4">
            <a:extLst>
              <a:ext uri="{FF2B5EF4-FFF2-40B4-BE49-F238E27FC236}">
                <a16:creationId xmlns:a16="http://schemas.microsoft.com/office/drawing/2014/main" id="{E4148412-DB00-45EF-9F8E-63ECE64D48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ktangel 5" descr="TagShape">
            <a:extLst>
              <a:ext uri="{FF2B5EF4-FFF2-40B4-BE49-F238E27FC236}">
                <a16:creationId xmlns:a16="http://schemas.microsoft.com/office/drawing/2014/main" id="{C5DD07FA-57FD-4BF6-9B8B-812AEEDF73A6}"/>
              </a:ext>
            </a:extLst>
          </p:cNvPr>
          <p:cNvSpPr/>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49716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9330F45-DFE3-4F8B-A6B3-40BD5DC25BD0}"/>
              </a:ext>
            </a:extLst>
          </p:cNvPr>
          <p:cNvSpPr>
            <a:spLocks noGrp="1"/>
          </p:cNvSpPr>
          <p:nvPr>
            <p:ph idx="1"/>
          </p:nvPr>
        </p:nvSpPr>
        <p:spPr/>
        <p:txBody>
          <a:bodyPr/>
          <a:lstStyle/>
          <a:p>
            <a:r>
              <a:rPr lang="sv-SE" sz="2800" dirty="0"/>
              <a:t>Från slarv till systematiska, organiserade brott riktade mot välfärden</a:t>
            </a:r>
          </a:p>
          <a:p>
            <a:endParaRPr lang="sv-SE" sz="2800" dirty="0"/>
          </a:p>
          <a:p>
            <a:r>
              <a:rPr lang="sv-SE" sz="2800" dirty="0"/>
              <a:t>Skenanställningar, överdrivna inkomster, målvakter i bolag, lånade eller stulna identiteter, påhittad tandvård, med mera</a:t>
            </a:r>
          </a:p>
          <a:p>
            <a:endParaRPr lang="sv-SE" sz="2800" dirty="0"/>
          </a:p>
          <a:p>
            <a:r>
              <a:rPr lang="sv-SE" sz="2800" dirty="0"/>
              <a:t>Riktas mot flera myndigheter </a:t>
            </a:r>
            <a:r>
              <a:rPr lang="sv-SE" sz="2800" dirty="0" smtClean="0"/>
              <a:t>samtidigt</a:t>
            </a:r>
          </a:p>
          <a:p>
            <a:r>
              <a:rPr lang="sv-SE" sz="2800" dirty="0" smtClean="0"/>
              <a:t>Nya problem kräver nya åtgärder</a:t>
            </a:r>
          </a:p>
          <a:p>
            <a:pPr marL="0" indent="0">
              <a:buNone/>
            </a:pPr>
            <a:endParaRPr lang="sv-SE" sz="2800" dirty="0"/>
          </a:p>
          <a:p>
            <a:endParaRPr lang="sv-SE" sz="2800" dirty="0"/>
          </a:p>
        </p:txBody>
      </p:sp>
      <p:sp>
        <p:nvSpPr>
          <p:cNvPr id="3" name="Rubrik 2">
            <a:extLst>
              <a:ext uri="{FF2B5EF4-FFF2-40B4-BE49-F238E27FC236}">
                <a16:creationId xmlns:a16="http://schemas.microsoft.com/office/drawing/2014/main" id="{1F4ACBDE-12EC-4A0C-BE0C-DBB37ED0D818}"/>
              </a:ext>
            </a:extLst>
          </p:cNvPr>
          <p:cNvSpPr>
            <a:spLocks noGrp="1"/>
          </p:cNvSpPr>
          <p:nvPr>
            <p:ph type="title"/>
          </p:nvPr>
        </p:nvSpPr>
        <p:spPr/>
        <p:txBody>
          <a:bodyPr/>
          <a:lstStyle/>
          <a:p>
            <a:r>
              <a:rPr lang="sv-SE" dirty="0"/>
              <a:t>Miljarder i felaktiga utbetalningar</a:t>
            </a:r>
          </a:p>
        </p:txBody>
      </p:sp>
      <p:sp>
        <p:nvSpPr>
          <p:cNvPr id="4" name="Platshållare för sidfot 3">
            <a:extLst>
              <a:ext uri="{FF2B5EF4-FFF2-40B4-BE49-F238E27FC236}">
                <a16:creationId xmlns:a16="http://schemas.microsoft.com/office/drawing/2014/main" id="{B2BABE3B-9516-4E5D-82B1-D3C874D1A1E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CD8F43F0-D92D-4790-A60E-0757D3C75B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13832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9ADAEDB-D2D8-4E7D-9F15-AFFEC7518BC3}"/>
              </a:ext>
            </a:extLst>
          </p:cNvPr>
          <p:cNvSpPr>
            <a:spLocks noGrp="1"/>
          </p:cNvSpPr>
          <p:nvPr>
            <p:ph idx="1"/>
          </p:nvPr>
        </p:nvSpPr>
        <p:spPr/>
        <p:txBody>
          <a:bodyPr/>
          <a:lstStyle/>
          <a:p>
            <a:r>
              <a:rPr lang="sv-SE" sz="2800" dirty="0"/>
              <a:t>Sekretessregler, dataskydd och organisatoriska ansvar</a:t>
            </a:r>
          </a:p>
          <a:p>
            <a:endParaRPr lang="sv-SE" sz="2800" dirty="0"/>
          </a:p>
          <a:p>
            <a:r>
              <a:rPr lang="sv-SE" sz="2800" dirty="0"/>
              <a:t>Data för att upptäcka och utreda</a:t>
            </a:r>
          </a:p>
          <a:p>
            <a:endParaRPr lang="sv-SE" sz="2800" dirty="0"/>
          </a:p>
          <a:p>
            <a:r>
              <a:rPr lang="sv-SE" sz="2800" dirty="0"/>
              <a:t>Resurskrävande polisutredningar – brotten måste förhindras</a:t>
            </a:r>
          </a:p>
          <a:p>
            <a:endParaRPr lang="sv-SE" sz="2800" dirty="0"/>
          </a:p>
          <a:p>
            <a:r>
              <a:rPr lang="sv-SE" sz="2800" dirty="0"/>
              <a:t>Helhetsgrepp nödvändigt</a:t>
            </a:r>
          </a:p>
        </p:txBody>
      </p:sp>
      <p:sp>
        <p:nvSpPr>
          <p:cNvPr id="3" name="Rubrik 2">
            <a:extLst>
              <a:ext uri="{FF2B5EF4-FFF2-40B4-BE49-F238E27FC236}">
                <a16:creationId xmlns:a16="http://schemas.microsoft.com/office/drawing/2014/main" id="{D0C69092-875D-4BAB-BDE5-AA2BB9F92055}"/>
              </a:ext>
            </a:extLst>
          </p:cNvPr>
          <p:cNvSpPr>
            <a:spLocks noGrp="1"/>
          </p:cNvSpPr>
          <p:nvPr>
            <p:ph type="title"/>
          </p:nvPr>
        </p:nvSpPr>
        <p:spPr/>
        <p:txBody>
          <a:bodyPr/>
          <a:lstStyle/>
          <a:p>
            <a:r>
              <a:rPr lang="sv-SE" dirty="0"/>
              <a:t>Kontrollsystemen är begränsade</a:t>
            </a:r>
          </a:p>
        </p:txBody>
      </p:sp>
      <p:sp>
        <p:nvSpPr>
          <p:cNvPr id="4" name="Platshållare för sidfot 3">
            <a:extLst>
              <a:ext uri="{FF2B5EF4-FFF2-40B4-BE49-F238E27FC236}">
                <a16:creationId xmlns:a16="http://schemas.microsoft.com/office/drawing/2014/main" id="{BA9B65BC-5B31-4A56-BE6A-79E3FCAC5F8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Utredningen om samordning av statliga utbetalningar från välfärdsystemen</a:t>
            </a:r>
          </a:p>
        </p:txBody>
      </p:sp>
      <p:sp>
        <p:nvSpPr>
          <p:cNvPr id="5" name="Platshållare för bildnummer 4">
            <a:extLst>
              <a:ext uri="{FF2B5EF4-FFF2-40B4-BE49-F238E27FC236}">
                <a16:creationId xmlns:a16="http://schemas.microsoft.com/office/drawing/2014/main" id="{2A9E4B68-5027-418F-8C05-7C02C39D82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ektangel 5" descr="TagShape">
            <a:extLst>
              <a:ext uri="{FF2B5EF4-FFF2-40B4-BE49-F238E27FC236}">
                <a16:creationId xmlns:a16="http://schemas.microsoft.com/office/drawing/2014/main" id="{BE06AEA6-5AC6-47AE-8AD0-45FCB1357087}"/>
              </a:ext>
            </a:extLst>
          </p:cNvPr>
          <p:cNvSpPr/>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70295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24">
            <a:extLst>
              <a:ext uri="{FF2B5EF4-FFF2-40B4-BE49-F238E27FC236}">
                <a16:creationId xmlns:a16="http://schemas.microsoft.com/office/drawing/2014/main" id="{D81C3F16-AFA8-4D21-AB14-9CFA81914A92}"/>
              </a:ext>
            </a:extLst>
          </p:cNvPr>
          <p:cNvGraphicFramePr>
            <a:graphicFrameLocks/>
          </p:cNvGraphicFramePr>
          <p:nvPr>
            <p:extLst/>
          </p:nvPr>
        </p:nvGraphicFramePr>
        <p:xfrm>
          <a:off x="-562066" y="1890713"/>
          <a:ext cx="10956925" cy="412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llips 11">
            <a:extLst>
              <a:ext uri="{FF2B5EF4-FFF2-40B4-BE49-F238E27FC236}">
                <a16:creationId xmlns:a16="http://schemas.microsoft.com/office/drawing/2014/main" id="{07585537-F5A3-4E16-B826-5E70CF72A1BC}"/>
              </a:ext>
            </a:extLst>
          </p:cNvPr>
          <p:cNvSpPr/>
          <p:nvPr/>
        </p:nvSpPr>
        <p:spPr>
          <a:xfrm>
            <a:off x="2075028" y="2979174"/>
            <a:ext cx="7388941" cy="1797098"/>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ubrik 2">
            <a:extLst>
              <a:ext uri="{FF2B5EF4-FFF2-40B4-BE49-F238E27FC236}">
                <a16:creationId xmlns:a16="http://schemas.microsoft.com/office/drawing/2014/main" id="{439EF679-A748-48DF-8B9A-96FB51125E13}"/>
              </a:ext>
            </a:extLst>
          </p:cNvPr>
          <p:cNvSpPr>
            <a:spLocks noGrp="1"/>
          </p:cNvSpPr>
          <p:nvPr>
            <p:ph type="title"/>
          </p:nvPr>
        </p:nvSpPr>
        <p:spPr/>
        <p:txBody>
          <a:bodyPr/>
          <a:lstStyle/>
          <a:p>
            <a:r>
              <a:rPr lang="sv-SE" dirty="0"/>
              <a:t>Myndighetenssamarbeten viktiga </a:t>
            </a:r>
            <a:br>
              <a:rPr lang="sv-SE" dirty="0"/>
            </a:br>
            <a:r>
              <a:rPr lang="sv-SE" dirty="0"/>
              <a:t>- men inte tillräckliga</a:t>
            </a:r>
          </a:p>
        </p:txBody>
      </p:sp>
      <p:sp>
        <p:nvSpPr>
          <p:cNvPr id="4" name="Platshållare för sidfot 3">
            <a:extLst>
              <a:ext uri="{FF2B5EF4-FFF2-40B4-BE49-F238E27FC236}">
                <a16:creationId xmlns:a16="http://schemas.microsoft.com/office/drawing/2014/main" id="{76103FE2-4ABD-48E3-8B26-2C03AFF131F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E9EBF03D-0A1D-4705-AD00-8004C96F2D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bildnummer 4">
            <a:extLst>
              <a:ext uri="{FF2B5EF4-FFF2-40B4-BE49-F238E27FC236}">
                <a16:creationId xmlns:a16="http://schemas.microsoft.com/office/drawing/2014/main" id="{F93C1C11-F66B-4A1C-98A2-324BEE7066AE}"/>
              </a:ext>
            </a:extLst>
          </p:cNvPr>
          <p:cNvSpPr txBox="1">
            <a:spLocks/>
          </p:cNvSpPr>
          <p:nvPr/>
        </p:nvSpPr>
        <p:spPr>
          <a:xfrm>
            <a:off x="11082155" y="6304768"/>
            <a:ext cx="482400" cy="216000"/>
          </a:xfrm>
          <a:prstGeom prst="rect">
            <a:avLst/>
          </a:prstGeom>
        </p:spPr>
        <p:txBody>
          <a:bodyPr vert="horz" lIns="0" tIns="0" rIns="0" bIns="0" rtlCol="0" anchor="b"/>
          <a:lstStyle>
            <a:defPPr>
              <a:defRPr lang="sv-SE"/>
            </a:defPPr>
            <a:lvl1pPr marL="0" algn="r" defTabSz="914400" rtl="0" eaLnBrk="1" latinLnBrk="0" hangingPunct="1">
              <a:defRPr sz="900" b="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9" name="Rak koppling 8">
            <a:extLst>
              <a:ext uri="{FF2B5EF4-FFF2-40B4-BE49-F238E27FC236}">
                <a16:creationId xmlns:a16="http://schemas.microsoft.com/office/drawing/2014/main" id="{AE4A09D3-2456-46AC-AC90-3C613ED8AFC1}"/>
              </a:ext>
            </a:extLst>
          </p:cNvPr>
          <p:cNvCxnSpPr/>
          <p:nvPr/>
        </p:nvCxnSpPr>
        <p:spPr>
          <a:xfrm>
            <a:off x="5317787" y="3119243"/>
            <a:ext cx="1556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1DF97763-74E0-48E5-A378-50F0419C378F}"/>
              </a:ext>
            </a:extLst>
          </p:cNvPr>
          <p:cNvCxnSpPr/>
          <p:nvPr/>
        </p:nvCxnSpPr>
        <p:spPr>
          <a:xfrm>
            <a:off x="4777902" y="3949430"/>
            <a:ext cx="26361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1D062D0-22F7-4E61-BF93-9EC93049CD0F}"/>
              </a:ext>
            </a:extLst>
          </p:cNvPr>
          <p:cNvCxnSpPr>
            <a:cxnSpLocks/>
          </p:cNvCxnSpPr>
          <p:nvPr/>
        </p:nvCxnSpPr>
        <p:spPr>
          <a:xfrm>
            <a:off x="4267200" y="4776281"/>
            <a:ext cx="3657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678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5964286-A9C7-4CBB-9243-B7714D968906}"/>
              </a:ext>
            </a:extLst>
          </p:cNvPr>
          <p:cNvSpPr>
            <a:spLocks noGrp="1"/>
          </p:cNvSpPr>
          <p:nvPr>
            <p:ph idx="1"/>
          </p:nvPr>
        </p:nvSpPr>
        <p:spPr/>
        <p:txBody>
          <a:bodyPr/>
          <a:lstStyle/>
          <a:p>
            <a:pPr marL="0" indent="0">
              <a:buNone/>
            </a:pPr>
            <a:r>
              <a:rPr lang="sv-SE" sz="2800" dirty="0"/>
              <a:t>Den nya myndigheten ska få fyra verktyg:</a:t>
            </a:r>
          </a:p>
          <a:p>
            <a:pPr marL="0" indent="0">
              <a:buNone/>
            </a:pPr>
            <a:endParaRPr lang="sv-SE" sz="2800" dirty="0"/>
          </a:p>
          <a:p>
            <a:pPr marL="514350" indent="-514350">
              <a:buFont typeface="+mj-lt"/>
              <a:buAutoNum type="arabicPeriod"/>
            </a:pPr>
            <a:r>
              <a:rPr lang="sv-SE" sz="2800" dirty="0"/>
              <a:t>Transaktionskonto för välfärdsutbetalningar</a:t>
            </a:r>
          </a:p>
          <a:p>
            <a:pPr marL="514350" indent="-514350">
              <a:buFont typeface="+mj-lt"/>
              <a:buAutoNum type="arabicPeriod"/>
            </a:pPr>
            <a:endParaRPr lang="sv-SE" sz="2800" dirty="0"/>
          </a:p>
          <a:p>
            <a:pPr marL="514350" indent="-514350">
              <a:buFont typeface="+mj-lt"/>
              <a:buAutoNum type="arabicPeriod"/>
            </a:pPr>
            <a:r>
              <a:rPr lang="sv-SE" sz="2800" dirty="0"/>
              <a:t>Träffsäkra dataanalyser och urval</a:t>
            </a:r>
          </a:p>
          <a:p>
            <a:pPr marL="514350" indent="-514350">
              <a:buFont typeface="+mj-lt"/>
              <a:buAutoNum type="arabicPeriod"/>
            </a:pPr>
            <a:endParaRPr lang="sv-SE" sz="2800" dirty="0"/>
          </a:p>
          <a:p>
            <a:pPr marL="514350" indent="-514350">
              <a:buFont typeface="+mj-lt"/>
              <a:buAutoNum type="arabicPeriod"/>
            </a:pPr>
            <a:r>
              <a:rPr lang="sv-SE" sz="2800" dirty="0"/>
              <a:t>Nya utredningsmöjligheter</a:t>
            </a:r>
          </a:p>
          <a:p>
            <a:pPr marL="514350" indent="-514350">
              <a:buFont typeface="+mj-lt"/>
              <a:buAutoNum type="arabicPeriod"/>
            </a:pPr>
            <a:endParaRPr lang="sv-SE" sz="2800" dirty="0"/>
          </a:p>
          <a:p>
            <a:pPr marL="514350" indent="-514350">
              <a:buFont typeface="+mj-lt"/>
              <a:buAutoNum type="arabicPeriod"/>
            </a:pPr>
            <a:r>
              <a:rPr lang="sv-SE" sz="2800" dirty="0"/>
              <a:t>Myndighetsgemensam plattform</a:t>
            </a:r>
          </a:p>
          <a:p>
            <a:endParaRPr lang="sv-SE" sz="2800" dirty="0"/>
          </a:p>
        </p:txBody>
      </p:sp>
      <p:sp>
        <p:nvSpPr>
          <p:cNvPr id="3" name="Rubrik 2">
            <a:extLst>
              <a:ext uri="{FF2B5EF4-FFF2-40B4-BE49-F238E27FC236}">
                <a16:creationId xmlns:a16="http://schemas.microsoft.com/office/drawing/2014/main" id="{D1A448C5-A33A-4D21-BF60-E40019648399}"/>
              </a:ext>
            </a:extLst>
          </p:cNvPr>
          <p:cNvSpPr>
            <a:spLocks noGrp="1"/>
          </p:cNvSpPr>
          <p:nvPr>
            <p:ph type="title"/>
          </p:nvPr>
        </p:nvSpPr>
        <p:spPr/>
        <p:txBody>
          <a:bodyPr/>
          <a:lstStyle/>
          <a:p>
            <a:r>
              <a:rPr lang="sv-SE" dirty="0"/>
              <a:t>En myndighet för utbetalningskontroll</a:t>
            </a:r>
          </a:p>
        </p:txBody>
      </p:sp>
      <p:sp>
        <p:nvSpPr>
          <p:cNvPr id="4" name="Platshållare för sidfot 3">
            <a:extLst>
              <a:ext uri="{FF2B5EF4-FFF2-40B4-BE49-F238E27FC236}">
                <a16:creationId xmlns:a16="http://schemas.microsoft.com/office/drawing/2014/main" id="{BCC572D3-3E03-4B5C-A4F0-FDD6FB95AC1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582CC55C-4933-4ECA-A62C-02C86A9F3A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14344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4351816-CC72-40D5-A99C-EE8635D8EBB7}"/>
              </a:ext>
            </a:extLst>
          </p:cNvPr>
          <p:cNvSpPr>
            <a:spLocks noGrp="1"/>
          </p:cNvSpPr>
          <p:nvPr>
            <p:ph idx="1"/>
          </p:nvPr>
        </p:nvSpPr>
        <p:spPr/>
        <p:txBody>
          <a:bodyPr/>
          <a:lstStyle/>
          <a:p>
            <a:r>
              <a:rPr lang="sv-SE" sz="2800" dirty="0"/>
              <a:t>1 juli 2022</a:t>
            </a:r>
          </a:p>
          <a:p>
            <a:endParaRPr lang="sv-SE" sz="2800" dirty="0"/>
          </a:p>
          <a:p>
            <a:r>
              <a:rPr lang="sv-SE" sz="2800" dirty="0"/>
              <a:t>80 anställda</a:t>
            </a:r>
          </a:p>
          <a:p>
            <a:endParaRPr lang="sv-SE" sz="2800" dirty="0"/>
          </a:p>
          <a:p>
            <a:r>
              <a:rPr lang="sv-SE" sz="2800" dirty="0"/>
              <a:t>Nya medel 120 miljoner kronor per år</a:t>
            </a:r>
          </a:p>
          <a:p>
            <a:pPr lvl="1"/>
            <a:r>
              <a:rPr lang="sv-SE" dirty="0"/>
              <a:t>153 miljoner kronor totalt, varav 33 miljoner omförs</a:t>
            </a:r>
          </a:p>
        </p:txBody>
      </p:sp>
      <p:sp>
        <p:nvSpPr>
          <p:cNvPr id="3" name="Rubrik 2">
            <a:extLst>
              <a:ext uri="{FF2B5EF4-FFF2-40B4-BE49-F238E27FC236}">
                <a16:creationId xmlns:a16="http://schemas.microsoft.com/office/drawing/2014/main" id="{3C48113F-2542-4074-9BCA-C4F268D77AD5}"/>
              </a:ext>
            </a:extLst>
          </p:cNvPr>
          <p:cNvSpPr>
            <a:spLocks noGrp="1"/>
          </p:cNvSpPr>
          <p:nvPr>
            <p:ph type="title"/>
          </p:nvPr>
        </p:nvSpPr>
        <p:spPr/>
        <p:txBody>
          <a:bodyPr/>
          <a:lstStyle/>
          <a:p>
            <a:r>
              <a:rPr lang="sv-SE" dirty="0"/>
              <a:t>En myndighet för utbetalningskontroll</a:t>
            </a:r>
          </a:p>
        </p:txBody>
      </p:sp>
      <p:sp>
        <p:nvSpPr>
          <p:cNvPr id="4" name="Platshållare för sidfot 3">
            <a:extLst>
              <a:ext uri="{FF2B5EF4-FFF2-40B4-BE49-F238E27FC236}">
                <a16:creationId xmlns:a16="http://schemas.microsoft.com/office/drawing/2014/main" id="{AAF37271-AD00-4298-A1D3-2C626445DBD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0BB91344-C9D4-4C86-B72C-4BA0943309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8552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FCB9C33-87DC-484D-93D3-E41FEE193A83}"/>
              </a:ext>
            </a:extLst>
          </p:cNvPr>
          <p:cNvSpPr>
            <a:spLocks noGrp="1"/>
          </p:cNvSpPr>
          <p:nvPr>
            <p:ph idx="1"/>
          </p:nvPr>
        </p:nvSpPr>
        <p:spPr/>
        <p:txBody>
          <a:bodyPr/>
          <a:lstStyle/>
          <a:p>
            <a:r>
              <a:rPr lang="sv-SE" sz="2800" dirty="0"/>
              <a:t>Prioritera kontrollarbetet som helhet</a:t>
            </a:r>
          </a:p>
          <a:p>
            <a:endParaRPr lang="sv-SE" sz="2800" dirty="0"/>
          </a:p>
          <a:p>
            <a:r>
              <a:rPr lang="sv-SE" sz="2800" dirty="0"/>
              <a:t>Upptäcka och förhindra identitetsmissbruk och företag som brottsverktyg</a:t>
            </a:r>
          </a:p>
          <a:p>
            <a:endParaRPr lang="sv-SE" sz="2800" dirty="0"/>
          </a:p>
          <a:p>
            <a:r>
              <a:rPr lang="sv-SE" sz="2800" dirty="0"/>
              <a:t>Tilltro till välfärden</a:t>
            </a:r>
          </a:p>
          <a:p>
            <a:endParaRPr lang="sv-SE" sz="2800" dirty="0"/>
          </a:p>
          <a:p>
            <a:r>
              <a:rPr lang="sv-SE" sz="2800" dirty="0"/>
              <a:t>Gynna seriösa företag</a:t>
            </a:r>
          </a:p>
        </p:txBody>
      </p:sp>
      <p:sp>
        <p:nvSpPr>
          <p:cNvPr id="3" name="Rubrik 2">
            <a:extLst>
              <a:ext uri="{FF2B5EF4-FFF2-40B4-BE49-F238E27FC236}">
                <a16:creationId xmlns:a16="http://schemas.microsoft.com/office/drawing/2014/main" id="{B0AC51A6-53ED-4A3C-9B13-8E9331BF7216}"/>
              </a:ext>
            </a:extLst>
          </p:cNvPr>
          <p:cNvSpPr>
            <a:spLocks noGrp="1"/>
          </p:cNvSpPr>
          <p:nvPr>
            <p:ph type="title"/>
          </p:nvPr>
        </p:nvSpPr>
        <p:spPr/>
        <p:txBody>
          <a:bodyPr/>
          <a:lstStyle/>
          <a:p>
            <a:r>
              <a:rPr lang="sv-SE" dirty="0"/>
              <a:t>Minska felaktiga utbetalningar och välfärdsbrott</a:t>
            </a:r>
          </a:p>
        </p:txBody>
      </p:sp>
      <p:sp>
        <p:nvSpPr>
          <p:cNvPr id="4" name="Platshållare för sidfot 3">
            <a:extLst>
              <a:ext uri="{FF2B5EF4-FFF2-40B4-BE49-F238E27FC236}">
                <a16:creationId xmlns:a16="http://schemas.microsoft.com/office/drawing/2014/main" id="{38F9C93F-3CCF-442C-8116-22CC88DFE6D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8AFCD27B-FA4D-474E-94FE-F5364A776E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09191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Viktigt med samverkan mellan myndigheter men det finns problem</a:t>
            </a:r>
          </a:p>
          <a:p>
            <a:endParaRPr lang="sv-SE" dirty="0"/>
          </a:p>
          <a:p>
            <a:r>
              <a:rPr lang="sv-SE" dirty="0" smtClean="0"/>
              <a:t>3 identifierade problem med samverkan</a:t>
            </a:r>
          </a:p>
          <a:p>
            <a:pPr lvl="1"/>
            <a:r>
              <a:rPr lang="sv-SE" dirty="0" smtClean="0"/>
              <a:t>Resurser och prioritering</a:t>
            </a:r>
          </a:p>
          <a:p>
            <a:pPr lvl="1"/>
            <a:r>
              <a:rPr lang="sv-SE" dirty="0" smtClean="0"/>
              <a:t>Sekretess som försvårar samverkan</a:t>
            </a:r>
          </a:p>
          <a:p>
            <a:pPr lvl="1"/>
            <a:r>
              <a:rPr lang="sv-SE" dirty="0" smtClean="0"/>
              <a:t>Gränsdragningsproblematik och bristande samordning</a:t>
            </a:r>
            <a:endParaRPr lang="sv-SE" dirty="0"/>
          </a:p>
        </p:txBody>
      </p:sp>
      <p:sp>
        <p:nvSpPr>
          <p:cNvPr id="3" name="Rubrik 2"/>
          <p:cNvSpPr>
            <a:spLocks noGrp="1"/>
          </p:cNvSpPr>
          <p:nvPr>
            <p:ph type="title"/>
          </p:nvPr>
        </p:nvSpPr>
        <p:spPr/>
        <p:txBody>
          <a:bodyPr/>
          <a:lstStyle/>
          <a:p>
            <a:r>
              <a:rPr lang="sv-SE" dirty="0" smtClean="0"/>
              <a:t>Samverkan är viktigt</a:t>
            </a:r>
            <a:endParaRPr lang="sv-SE"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44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828800" y="2014415"/>
            <a:ext cx="8553157" cy="4552233"/>
          </a:xfrm>
          <a:prstGeom prst="rect">
            <a:avLst/>
          </a:prstGeom>
        </p:spPr>
      </p:pic>
      <p:sp>
        <p:nvSpPr>
          <p:cNvPr id="3" name="Rektangel 2"/>
          <p:cNvSpPr/>
          <p:nvPr/>
        </p:nvSpPr>
        <p:spPr>
          <a:xfrm>
            <a:off x="801858" y="247023"/>
            <a:ext cx="10339753" cy="2123658"/>
          </a:xfrm>
          <a:prstGeom prst="rect">
            <a:avLst/>
          </a:prstGeom>
          <a:noFill/>
          <a:effectLst>
            <a:outerShdw blurRad="50800" dist="50800" dir="5400000" algn="ctr" rotWithShape="0">
              <a:schemeClr val="accent1">
                <a:lumMod val="75000"/>
              </a:schemeClr>
            </a:outerShdw>
          </a:effectLst>
        </p:spPr>
        <p:txBody>
          <a:bodyPr wrap="square" lIns="91440" tIns="45720" rIns="91440" bIns="45720">
            <a:spAutoFit/>
          </a:bodyPr>
          <a:lstStyle/>
          <a:p>
            <a:pPr algn="ctr"/>
            <a:r>
              <a:rPr lang="sv-SE" sz="4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Perspektiven kan vara olika </a:t>
            </a:r>
          </a:p>
          <a:p>
            <a:pPr algn="ctr"/>
            <a:r>
              <a:rPr lang="sv-SE" sz="4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men vi har samma bild på</a:t>
            </a:r>
          </a:p>
          <a:p>
            <a:pPr algn="ctr"/>
            <a:r>
              <a:rPr lang="sv-SE" sz="4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problem och lösningar </a:t>
            </a:r>
            <a:endParaRPr lang="sv-SE"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206564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Sekretessens föremål, räckvidd och styrka</a:t>
            </a:r>
          </a:p>
          <a:p>
            <a:r>
              <a:rPr lang="sv-SE" dirty="0" smtClean="0"/>
              <a:t>Sekretess mellan myndigheter</a:t>
            </a:r>
          </a:p>
          <a:p>
            <a:r>
              <a:rPr lang="sv-SE" dirty="0" smtClean="0"/>
              <a:t>Sekretess mellan självständiga verksamhetsgrenar   </a:t>
            </a:r>
            <a:endParaRPr lang="sv-SE" dirty="0"/>
          </a:p>
        </p:txBody>
      </p:sp>
      <p:sp>
        <p:nvSpPr>
          <p:cNvPr id="3" name="Rubrik 2"/>
          <p:cNvSpPr>
            <a:spLocks noGrp="1"/>
          </p:cNvSpPr>
          <p:nvPr>
            <p:ph type="title"/>
          </p:nvPr>
        </p:nvSpPr>
        <p:spPr/>
        <p:txBody>
          <a:bodyPr/>
          <a:lstStyle/>
          <a:p>
            <a:r>
              <a:rPr lang="sv-SE" dirty="0" smtClean="0"/>
              <a:t>Sekretess – skydd och hinder</a:t>
            </a:r>
            <a:endParaRPr lang="sv-SE"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34963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Ska hjälpa varandra, 8 § FL</a:t>
            </a:r>
          </a:p>
          <a:p>
            <a:r>
              <a:rPr lang="sv-SE" dirty="0" smtClean="0"/>
              <a:t>Informationsskyldighet mellan myndigheter, 6 kap. 5 § OSL</a:t>
            </a:r>
            <a:endParaRPr lang="sv-SE" dirty="0"/>
          </a:p>
        </p:txBody>
      </p:sp>
      <p:sp>
        <p:nvSpPr>
          <p:cNvPr id="3" name="Rubrik 2"/>
          <p:cNvSpPr>
            <a:spLocks noGrp="1"/>
          </p:cNvSpPr>
          <p:nvPr>
            <p:ph type="title"/>
          </p:nvPr>
        </p:nvSpPr>
        <p:spPr/>
        <p:txBody>
          <a:bodyPr/>
          <a:lstStyle/>
          <a:p>
            <a:r>
              <a:rPr lang="sv-SE" dirty="0" smtClean="0"/>
              <a:t>Uppgiftsskyldighet mellan myndigheter</a:t>
            </a:r>
            <a:endParaRPr lang="sv-SE"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40917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Grundlagsskydd</a:t>
            </a:r>
          </a:p>
          <a:p>
            <a:endParaRPr lang="sv-SE" dirty="0"/>
          </a:p>
          <a:p>
            <a:r>
              <a:rPr lang="sv-SE" dirty="0" smtClean="0"/>
              <a:t>Europakonventionen, EU-stadgan och GDPR</a:t>
            </a:r>
          </a:p>
          <a:p>
            <a:pPr marL="0" indent="0">
              <a:buNone/>
            </a:pPr>
            <a:endParaRPr lang="sv-SE" dirty="0"/>
          </a:p>
          <a:p>
            <a:r>
              <a:rPr lang="sv-SE" dirty="0" smtClean="0"/>
              <a:t>Dataskydd och sekretess – vilka förslag är möjliga att få igenom?</a:t>
            </a:r>
          </a:p>
          <a:p>
            <a:endParaRPr lang="sv-SE" dirty="0"/>
          </a:p>
        </p:txBody>
      </p:sp>
      <p:sp>
        <p:nvSpPr>
          <p:cNvPr id="3" name="Rubrik 2"/>
          <p:cNvSpPr>
            <a:spLocks noGrp="1"/>
          </p:cNvSpPr>
          <p:nvPr>
            <p:ph type="title"/>
          </p:nvPr>
        </p:nvSpPr>
        <p:spPr/>
        <p:txBody>
          <a:bodyPr/>
          <a:lstStyle/>
          <a:p>
            <a:r>
              <a:rPr lang="sv-SE" dirty="0" smtClean="0"/>
              <a:t> Skydd för den personliga integriteten</a:t>
            </a:r>
            <a:endParaRPr lang="sv-SE"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78248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2800" y="1890713"/>
            <a:ext cx="10955715" cy="4129082"/>
          </a:xfrm>
        </p:spPr>
        <p:txBody>
          <a:bodyPr/>
          <a:lstStyle/>
          <a:p>
            <a:r>
              <a:rPr lang="sv-SE" dirty="0" smtClean="0"/>
              <a:t>När myndighetens intresse väger tyngre än det intresse som ska skyddas</a:t>
            </a:r>
          </a:p>
          <a:p>
            <a:endParaRPr lang="sv-SE" dirty="0" smtClean="0"/>
          </a:p>
          <a:p>
            <a:r>
              <a:rPr lang="sv-SE" dirty="0" smtClean="0"/>
              <a:t>Generella undantag och sekretessbrytande bestämmelser</a:t>
            </a:r>
          </a:p>
          <a:p>
            <a:endParaRPr lang="sv-SE" dirty="0" smtClean="0"/>
          </a:p>
          <a:p>
            <a:r>
              <a:rPr lang="sv-SE" dirty="0" smtClean="0"/>
              <a:t>10 kap. OSL  </a:t>
            </a:r>
            <a:endParaRPr lang="sv-SE" dirty="0"/>
          </a:p>
        </p:txBody>
      </p:sp>
      <p:sp>
        <p:nvSpPr>
          <p:cNvPr id="3" name="Rubrik 2"/>
          <p:cNvSpPr>
            <a:spLocks noGrp="1"/>
          </p:cNvSpPr>
          <p:nvPr>
            <p:ph type="title"/>
          </p:nvPr>
        </p:nvSpPr>
        <p:spPr/>
        <p:txBody>
          <a:bodyPr/>
          <a:lstStyle/>
          <a:p>
            <a:r>
              <a:rPr lang="sv-SE" dirty="0" smtClean="0"/>
              <a:t>Sekretessbrytande bestämmelser</a:t>
            </a:r>
            <a:endParaRPr lang="sv-SE"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85431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Dubble-</a:t>
            </a:r>
            <a:r>
              <a:rPr lang="sv-SE" dirty="0" err="1" smtClean="0"/>
              <a:t>dipping</a:t>
            </a:r>
            <a:r>
              <a:rPr lang="sv-SE" dirty="0" smtClean="0"/>
              <a:t> är i princip inte längre ett problem i Sverige</a:t>
            </a:r>
          </a:p>
          <a:p>
            <a:endParaRPr lang="sv-SE" dirty="0" smtClean="0"/>
          </a:p>
          <a:p>
            <a:r>
              <a:rPr lang="sv-SE" dirty="0" smtClean="0"/>
              <a:t>Automatiserat utbyte av uppgifter mellan myndigheter</a:t>
            </a:r>
          </a:p>
          <a:p>
            <a:pPr marL="0" indent="0">
              <a:buNone/>
            </a:pPr>
            <a:endParaRPr lang="sv-SE" dirty="0" smtClean="0"/>
          </a:p>
          <a:p>
            <a:r>
              <a:rPr lang="sv-SE" dirty="0"/>
              <a:t>U</a:t>
            </a:r>
            <a:r>
              <a:rPr lang="sv-SE" dirty="0" smtClean="0"/>
              <a:t>nderrättelseskyldighet vid felaktiga utbetalningar från välfärdssystemen</a:t>
            </a:r>
          </a:p>
        </p:txBody>
      </p:sp>
      <p:sp>
        <p:nvSpPr>
          <p:cNvPr id="3" name="Rubrik 2"/>
          <p:cNvSpPr>
            <a:spLocks noGrp="1"/>
          </p:cNvSpPr>
          <p:nvPr>
            <p:ph type="title"/>
          </p:nvPr>
        </p:nvSpPr>
        <p:spPr/>
        <p:txBody>
          <a:bodyPr/>
          <a:lstStyle/>
          <a:p>
            <a:r>
              <a:rPr lang="sv-SE" dirty="0" smtClean="0"/>
              <a:t>Uppgiftsskyldighet har gett resultat</a:t>
            </a:r>
            <a:endParaRPr lang="sv-SE"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53064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L</a:t>
            </a:r>
            <a:r>
              <a:rPr lang="sv-SE" dirty="0" smtClean="0"/>
              <a:t>ag </a:t>
            </a:r>
            <a:r>
              <a:rPr lang="sv-SE" dirty="0"/>
              <a:t>om uppgiftsskyldighet vid myndighetssamverkan mot viss organiserad </a:t>
            </a:r>
            <a:r>
              <a:rPr lang="sv-SE" dirty="0" smtClean="0"/>
              <a:t>brottslighet</a:t>
            </a:r>
          </a:p>
          <a:p>
            <a:endParaRPr lang="sv-SE" dirty="0" smtClean="0"/>
          </a:p>
          <a:p>
            <a:r>
              <a:rPr lang="sv-SE" dirty="0"/>
              <a:t>Skyldighet att anmäla misstänkta bidragsbrott</a:t>
            </a:r>
          </a:p>
          <a:p>
            <a:endParaRPr lang="sv-SE" dirty="0"/>
          </a:p>
        </p:txBody>
      </p:sp>
      <p:sp>
        <p:nvSpPr>
          <p:cNvPr id="3" name="Rubrik 2"/>
          <p:cNvSpPr>
            <a:spLocks noGrp="1"/>
          </p:cNvSpPr>
          <p:nvPr>
            <p:ph type="title"/>
          </p:nvPr>
        </p:nvSpPr>
        <p:spPr/>
        <p:txBody>
          <a:bodyPr/>
          <a:lstStyle/>
          <a:p>
            <a:r>
              <a:rPr lang="sv-SE" dirty="0" smtClean="0"/>
              <a:t>Myndighetssamverkan mot brottslighet</a:t>
            </a:r>
            <a:endParaRPr lang="sv-SE"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38617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U</a:t>
            </a:r>
            <a:r>
              <a:rPr lang="sv-SE" dirty="0" smtClean="0"/>
              <a:t>ppgifter </a:t>
            </a:r>
            <a:r>
              <a:rPr lang="sv-SE" dirty="0"/>
              <a:t>på individnivå i </a:t>
            </a:r>
            <a:r>
              <a:rPr lang="sv-SE" dirty="0" smtClean="0"/>
              <a:t>arbetsgivardeklarationen</a:t>
            </a:r>
          </a:p>
          <a:p>
            <a:endParaRPr lang="sv-SE" dirty="0" smtClean="0"/>
          </a:p>
          <a:p>
            <a:r>
              <a:rPr lang="sv-SE" dirty="0"/>
              <a:t>F</a:t>
            </a:r>
            <a:r>
              <a:rPr lang="sv-SE" dirty="0" smtClean="0"/>
              <a:t>ler stöd</a:t>
            </a:r>
            <a:r>
              <a:rPr lang="sv-SE" dirty="0"/>
              <a:t>, bidrag och </a:t>
            </a:r>
            <a:r>
              <a:rPr lang="sv-SE" dirty="0" smtClean="0"/>
              <a:t>ersättningar omfattas av anmälnings- och uppgiftsskyldighet fr.o.m. 1/1-20</a:t>
            </a:r>
          </a:p>
          <a:p>
            <a:endParaRPr lang="sv-SE" dirty="0"/>
          </a:p>
        </p:txBody>
      </p:sp>
      <p:sp>
        <p:nvSpPr>
          <p:cNvPr id="3" name="Rubrik 2"/>
          <p:cNvSpPr>
            <a:spLocks noGrp="1"/>
          </p:cNvSpPr>
          <p:nvPr>
            <p:ph type="title"/>
          </p:nvPr>
        </p:nvSpPr>
        <p:spPr/>
        <p:txBody>
          <a:bodyPr/>
          <a:lstStyle/>
          <a:p>
            <a:r>
              <a:rPr lang="sv-SE" dirty="0" smtClean="0"/>
              <a:t>Andra viktiga åtgärder</a:t>
            </a:r>
            <a:endParaRPr lang="sv-SE"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59055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Sekretess till skydd för enskilda </a:t>
            </a:r>
            <a:r>
              <a:rPr lang="sv-SE" dirty="0" smtClean="0"/>
              <a:t>intressen</a:t>
            </a:r>
          </a:p>
          <a:p>
            <a:endParaRPr lang="sv-SE" dirty="0"/>
          </a:p>
          <a:p>
            <a:r>
              <a:rPr lang="sv-SE" dirty="0" smtClean="0"/>
              <a:t>Sekretess </a:t>
            </a:r>
            <a:r>
              <a:rPr lang="sv-SE" dirty="0"/>
              <a:t>till skydd för allmänna intressen</a:t>
            </a:r>
          </a:p>
          <a:p>
            <a:endParaRPr lang="sv-SE" dirty="0" smtClean="0"/>
          </a:p>
          <a:p>
            <a:r>
              <a:rPr lang="sv-SE" dirty="0" smtClean="0"/>
              <a:t>Utökad </a:t>
            </a:r>
            <a:r>
              <a:rPr lang="sv-SE" dirty="0"/>
              <a:t>sekretess ska gälla för myndighetens personal</a:t>
            </a:r>
          </a:p>
          <a:p>
            <a:endParaRPr lang="sv-SE" dirty="0"/>
          </a:p>
        </p:txBody>
      </p:sp>
      <p:sp>
        <p:nvSpPr>
          <p:cNvPr id="3" name="Rubrik 2"/>
          <p:cNvSpPr>
            <a:spLocks noGrp="1"/>
          </p:cNvSpPr>
          <p:nvPr>
            <p:ph type="title"/>
          </p:nvPr>
        </p:nvSpPr>
        <p:spPr/>
        <p:txBody>
          <a:bodyPr/>
          <a:lstStyle/>
          <a:p>
            <a:r>
              <a:rPr lang="sv-SE" dirty="0"/>
              <a:t>Övergripande förslag om sekretess</a:t>
            </a:r>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72272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En särskild lag ska reglera uppgiftsskyldigheten för myndigheter och andra aktörer </a:t>
            </a:r>
          </a:p>
          <a:p>
            <a:r>
              <a:rPr lang="sv-SE" dirty="0"/>
              <a:t>Uppgiftsskyldighet för dataanalyser och </a:t>
            </a:r>
            <a:r>
              <a:rPr lang="sv-SE" dirty="0" smtClean="0"/>
              <a:t>urval</a:t>
            </a:r>
            <a:endParaRPr lang="sv-SE" dirty="0"/>
          </a:p>
          <a:p>
            <a:r>
              <a:rPr lang="sv-SE" dirty="0" smtClean="0"/>
              <a:t>Uppgiftsskyldighet vid fördjupad granskning</a:t>
            </a:r>
            <a:endParaRPr lang="sv-SE" dirty="0"/>
          </a:p>
        </p:txBody>
      </p:sp>
      <p:sp>
        <p:nvSpPr>
          <p:cNvPr id="3" name="Rubrik 2"/>
          <p:cNvSpPr>
            <a:spLocks noGrp="1"/>
          </p:cNvSpPr>
          <p:nvPr>
            <p:ph type="title"/>
          </p:nvPr>
        </p:nvSpPr>
        <p:spPr/>
        <p:txBody>
          <a:bodyPr/>
          <a:lstStyle/>
          <a:p>
            <a:r>
              <a:rPr lang="sv-SE" dirty="0"/>
              <a:t>Uppgiftsskyldighet för </a:t>
            </a:r>
            <a:r>
              <a:rPr lang="sv-SE" dirty="0" smtClean="0"/>
              <a:t>myndigheter</a:t>
            </a:r>
            <a:endParaRPr lang="sv-SE"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70104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Lagen om underrättelseskyldighet </a:t>
            </a:r>
            <a:r>
              <a:rPr lang="sv-SE" dirty="0" smtClean="0"/>
              <a:t>vid felaktiga </a:t>
            </a:r>
            <a:r>
              <a:rPr lang="sv-SE" dirty="0"/>
              <a:t>utbetalningar </a:t>
            </a:r>
            <a:r>
              <a:rPr lang="sv-SE" dirty="0" smtClean="0"/>
              <a:t>från välfärdssystemen ska tillämpas </a:t>
            </a:r>
            <a:endParaRPr lang="sv-SE" dirty="0"/>
          </a:p>
          <a:p>
            <a:r>
              <a:rPr lang="sv-SE" dirty="0"/>
              <a:t>Underrättelseskyldighet om det kan antas att det finns fel i beslut eller </a:t>
            </a:r>
            <a:r>
              <a:rPr lang="sv-SE" dirty="0" smtClean="0"/>
              <a:t>register</a:t>
            </a:r>
            <a:endParaRPr lang="sv-SE" dirty="0"/>
          </a:p>
          <a:p>
            <a:r>
              <a:rPr lang="sv-SE" dirty="0" smtClean="0"/>
              <a:t>Det ska </a:t>
            </a:r>
            <a:r>
              <a:rPr lang="sv-SE" dirty="0"/>
              <a:t>framgå vilka omständigheter som ligger till grund för antagandet om felaktigheten</a:t>
            </a:r>
          </a:p>
        </p:txBody>
      </p:sp>
      <p:sp>
        <p:nvSpPr>
          <p:cNvPr id="3" name="Rubrik 2"/>
          <p:cNvSpPr>
            <a:spLocks noGrp="1"/>
          </p:cNvSpPr>
          <p:nvPr>
            <p:ph type="title"/>
          </p:nvPr>
        </p:nvSpPr>
        <p:spPr/>
        <p:txBody>
          <a:bodyPr/>
          <a:lstStyle/>
          <a:p>
            <a:r>
              <a:rPr lang="sv-SE" dirty="0"/>
              <a:t>Underrättelseskyldighet </a:t>
            </a:r>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6808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977" y="744467"/>
            <a:ext cx="10058400" cy="5657850"/>
          </a:xfrm>
          <a:prstGeom prst="rect">
            <a:avLst/>
          </a:prstGeom>
        </p:spPr>
      </p:pic>
    </p:spTree>
    <p:extLst>
      <p:ext uri="{BB962C8B-B14F-4D97-AF65-F5344CB8AC3E}">
        <p14:creationId xmlns:p14="http://schemas.microsoft.com/office/powerpoint/2010/main" val="1069964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En ny myndighet ges möjlighet att samla och samköra uppgifter för att identifiera fel och fusk</a:t>
            </a:r>
          </a:p>
          <a:p>
            <a:r>
              <a:rPr lang="sv-SE" dirty="0" smtClean="0"/>
              <a:t>En skyldighet att lämna underlag till drabbade myndigheter  </a:t>
            </a:r>
          </a:p>
          <a:p>
            <a:r>
              <a:rPr lang="sv-SE" dirty="0" smtClean="0"/>
              <a:t>Myndigheten blir en viktig spelare i arbetet mot fel och fusk </a:t>
            </a:r>
          </a:p>
          <a:p>
            <a:endParaRPr lang="sv-SE" dirty="0" smtClean="0"/>
          </a:p>
          <a:p>
            <a:endParaRPr lang="sv-SE" dirty="0"/>
          </a:p>
        </p:txBody>
      </p:sp>
      <p:sp>
        <p:nvSpPr>
          <p:cNvPr id="3" name="Rubrik 2"/>
          <p:cNvSpPr>
            <a:spLocks noGrp="1"/>
          </p:cNvSpPr>
          <p:nvPr>
            <p:ph type="title"/>
          </p:nvPr>
        </p:nvSpPr>
        <p:spPr/>
        <p:txBody>
          <a:bodyPr/>
          <a:lstStyle/>
          <a:p>
            <a:r>
              <a:rPr lang="sv-SE" dirty="0" smtClean="0"/>
              <a:t>Sammanfattning av våra förslag</a:t>
            </a:r>
            <a:endParaRPr lang="sv-SE"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prstClr val="black"/>
                </a:solidFill>
                <a:effectLst/>
                <a:uLnTx/>
                <a:uFillTx/>
                <a:latin typeface="Arial"/>
                <a:ea typeface="+mn-ea"/>
                <a:cs typeface="+mn-cs"/>
              </a:rPr>
              <a:t>Utredningen om samordning av statliga utbetalningar från välfärdsystemen</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53211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6FF3852-14C5-4C0A-B2EF-25486700ABE5}"/>
              </a:ext>
            </a:extLst>
          </p:cNvPr>
          <p:cNvSpPr>
            <a:spLocks noGrp="1"/>
          </p:cNvSpPr>
          <p:nvPr>
            <p:ph idx="1"/>
          </p:nvPr>
        </p:nvSpPr>
        <p:spPr>
          <a:xfrm>
            <a:off x="622799" y="1890713"/>
            <a:ext cx="11754731" cy="4129082"/>
          </a:xfrm>
        </p:spPr>
        <p:txBody>
          <a:bodyPr/>
          <a:lstStyle/>
          <a:p>
            <a:r>
              <a:rPr lang="sv-SE" dirty="0"/>
              <a:t>Mikael Sjöberg utsedd till utredare i februari</a:t>
            </a:r>
          </a:p>
          <a:p>
            <a:r>
              <a:rPr lang="sv-SE" dirty="0"/>
              <a:t>Utredningsuppdraget pågår till den 30/12</a:t>
            </a:r>
          </a:p>
          <a:p>
            <a:r>
              <a:rPr lang="sv-SE" dirty="0"/>
              <a:t>Ska analysera nuvarande myndighetsgemensamt arbete och föreslå:</a:t>
            </a:r>
          </a:p>
          <a:p>
            <a:pPr lvl="1"/>
            <a:r>
              <a:rPr lang="sv-SE" dirty="0"/>
              <a:t>Ytterligare åtgärder mot arbetslivskriminalitet</a:t>
            </a:r>
          </a:p>
          <a:p>
            <a:pPr lvl="1"/>
            <a:r>
              <a:rPr lang="sv-SE" dirty="0"/>
              <a:t>Vad som krävs för effektiv samverkan</a:t>
            </a:r>
          </a:p>
          <a:p>
            <a:endParaRPr lang="sv-SE" sz="2800" dirty="0"/>
          </a:p>
          <a:p>
            <a:endParaRPr lang="sv-SE" sz="2800" dirty="0"/>
          </a:p>
        </p:txBody>
      </p:sp>
      <p:sp>
        <p:nvSpPr>
          <p:cNvPr id="3" name="Rubrik 2">
            <a:extLst>
              <a:ext uri="{FF2B5EF4-FFF2-40B4-BE49-F238E27FC236}">
                <a16:creationId xmlns:a16="http://schemas.microsoft.com/office/drawing/2014/main" id="{16775147-148E-4040-8DBA-3EA2FA313159}"/>
              </a:ext>
            </a:extLst>
          </p:cNvPr>
          <p:cNvSpPr>
            <a:spLocks noGrp="1"/>
          </p:cNvSpPr>
          <p:nvPr>
            <p:ph type="title"/>
          </p:nvPr>
        </p:nvSpPr>
        <p:spPr/>
        <p:txBody>
          <a:bodyPr/>
          <a:lstStyle/>
          <a:p>
            <a:r>
              <a:rPr lang="sv-SE" dirty="0"/>
              <a:t>Utredningen i korthet</a:t>
            </a:r>
          </a:p>
        </p:txBody>
      </p:sp>
      <p:sp>
        <p:nvSpPr>
          <p:cNvPr id="4" name="Platshållare för sidfot 3">
            <a:extLst>
              <a:ext uri="{FF2B5EF4-FFF2-40B4-BE49-F238E27FC236}">
                <a16:creationId xmlns:a16="http://schemas.microsoft.com/office/drawing/2014/main" id="{0C243B7C-E367-4EC4-B147-93622C6C9B7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Arbetsmarknadsdepartementet</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258B8D01-58E5-4860-9A7D-D96222610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88023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6FF3852-14C5-4C0A-B2EF-25486700ABE5}"/>
              </a:ext>
            </a:extLst>
          </p:cNvPr>
          <p:cNvSpPr>
            <a:spLocks noGrp="1"/>
          </p:cNvSpPr>
          <p:nvPr>
            <p:ph idx="1"/>
          </p:nvPr>
        </p:nvSpPr>
        <p:spPr>
          <a:xfrm>
            <a:off x="622799" y="1890713"/>
            <a:ext cx="12152297" cy="4129082"/>
          </a:xfrm>
        </p:spPr>
        <p:txBody>
          <a:bodyPr/>
          <a:lstStyle/>
          <a:p>
            <a:r>
              <a:rPr lang="sv-SE" dirty="0"/>
              <a:t>Vissa områden särskilt utpekade</a:t>
            </a:r>
          </a:p>
          <a:p>
            <a:pPr lvl="1"/>
            <a:r>
              <a:rPr lang="sv-SE" dirty="0"/>
              <a:t>Möjlighet till informationsutbyte mellan myndigheter</a:t>
            </a:r>
          </a:p>
          <a:p>
            <a:pPr lvl="1"/>
            <a:r>
              <a:rPr lang="sv-SE" dirty="0"/>
              <a:t>Vilken roll identifikation på arbetsplatser kan spela vid kontroller</a:t>
            </a:r>
          </a:p>
          <a:p>
            <a:pPr lvl="1"/>
            <a:r>
              <a:rPr lang="sv-SE" dirty="0"/>
              <a:t>Värdet av eventuell gemensam tipsingång</a:t>
            </a:r>
          </a:p>
          <a:p>
            <a:pPr lvl="1"/>
            <a:r>
              <a:rPr lang="sv-SE" dirty="0"/>
              <a:t>Hänsyn ska tas till pågående arbete och utredningar samt internationella erfarenheter</a:t>
            </a:r>
          </a:p>
          <a:p>
            <a:r>
              <a:rPr lang="sv-SE" dirty="0"/>
              <a:t>Det ingår inte i uppdraget att lämna författningsförslag</a:t>
            </a:r>
          </a:p>
        </p:txBody>
      </p:sp>
      <p:sp>
        <p:nvSpPr>
          <p:cNvPr id="3" name="Rubrik 2">
            <a:extLst>
              <a:ext uri="{FF2B5EF4-FFF2-40B4-BE49-F238E27FC236}">
                <a16:creationId xmlns:a16="http://schemas.microsoft.com/office/drawing/2014/main" id="{16775147-148E-4040-8DBA-3EA2FA313159}"/>
              </a:ext>
            </a:extLst>
          </p:cNvPr>
          <p:cNvSpPr>
            <a:spLocks noGrp="1"/>
          </p:cNvSpPr>
          <p:nvPr>
            <p:ph type="title"/>
          </p:nvPr>
        </p:nvSpPr>
        <p:spPr/>
        <p:txBody>
          <a:bodyPr/>
          <a:lstStyle/>
          <a:p>
            <a:r>
              <a:rPr lang="sv-SE" dirty="0"/>
              <a:t>Vårt uppdrag</a:t>
            </a:r>
          </a:p>
        </p:txBody>
      </p:sp>
      <p:sp>
        <p:nvSpPr>
          <p:cNvPr id="4" name="Platshållare för sidfot 3">
            <a:extLst>
              <a:ext uri="{FF2B5EF4-FFF2-40B4-BE49-F238E27FC236}">
                <a16:creationId xmlns:a16="http://schemas.microsoft.com/office/drawing/2014/main" id="{0C243B7C-E367-4EC4-B147-93622C6C9B7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Arbetsmarknadsdepartementet</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258B8D01-58E5-4860-9A7D-D96222610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90878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6FF3852-14C5-4C0A-B2EF-25486700ABE5}"/>
              </a:ext>
            </a:extLst>
          </p:cNvPr>
          <p:cNvSpPr>
            <a:spLocks noGrp="1"/>
          </p:cNvSpPr>
          <p:nvPr>
            <p:ph idx="1"/>
          </p:nvPr>
        </p:nvSpPr>
        <p:spPr>
          <a:xfrm>
            <a:off x="622799" y="1890713"/>
            <a:ext cx="12152297" cy="4129082"/>
          </a:xfrm>
        </p:spPr>
        <p:txBody>
          <a:bodyPr/>
          <a:lstStyle/>
          <a:p>
            <a:r>
              <a:rPr lang="sv-SE" dirty="0"/>
              <a:t>Har undersökt vilken information myndigheterna bedömer behöver kunna föras över</a:t>
            </a:r>
          </a:p>
          <a:p>
            <a:pPr lvl="1"/>
            <a:r>
              <a:rPr lang="sv-SE" dirty="0"/>
              <a:t>Fick in över 130 olika behov av informationsöverföringar</a:t>
            </a:r>
          </a:p>
          <a:p>
            <a:pPr lvl="1"/>
            <a:r>
              <a:rPr lang="sv-SE" dirty="0"/>
              <a:t>Vissa är mycket närliggande varandra, flera skulle kunna lösas gemensamt av en regeländring, och konkretionsgraden varierar</a:t>
            </a:r>
          </a:p>
          <a:p>
            <a:pPr lvl="1"/>
            <a:r>
              <a:rPr lang="sv-SE" dirty="0"/>
              <a:t>Själva antalet bör därför inte övertolkas, men att se till det övergripande mönstret är ändå intressant</a:t>
            </a:r>
          </a:p>
          <a:p>
            <a:pPr lvl="1"/>
            <a:endParaRPr lang="sv-SE" dirty="0"/>
          </a:p>
        </p:txBody>
      </p:sp>
      <p:sp>
        <p:nvSpPr>
          <p:cNvPr id="3" name="Rubrik 2">
            <a:extLst>
              <a:ext uri="{FF2B5EF4-FFF2-40B4-BE49-F238E27FC236}">
                <a16:creationId xmlns:a16="http://schemas.microsoft.com/office/drawing/2014/main" id="{16775147-148E-4040-8DBA-3EA2FA313159}"/>
              </a:ext>
            </a:extLst>
          </p:cNvPr>
          <p:cNvSpPr>
            <a:spLocks noGrp="1"/>
          </p:cNvSpPr>
          <p:nvPr>
            <p:ph type="title"/>
          </p:nvPr>
        </p:nvSpPr>
        <p:spPr/>
        <p:txBody>
          <a:bodyPr/>
          <a:lstStyle/>
          <a:p>
            <a:r>
              <a:rPr lang="sv-SE" dirty="0"/>
              <a:t>Informationsutbyte mellan myndigheter</a:t>
            </a:r>
          </a:p>
        </p:txBody>
      </p:sp>
      <p:sp>
        <p:nvSpPr>
          <p:cNvPr id="4" name="Platshållare för sidfot 3">
            <a:extLst>
              <a:ext uri="{FF2B5EF4-FFF2-40B4-BE49-F238E27FC236}">
                <a16:creationId xmlns:a16="http://schemas.microsoft.com/office/drawing/2014/main" id="{0C243B7C-E367-4EC4-B147-93622C6C9B7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Arbetsmarknadsdepartementet</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258B8D01-58E5-4860-9A7D-D96222610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26180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6775147-148E-4040-8DBA-3EA2FA313159}"/>
              </a:ext>
            </a:extLst>
          </p:cNvPr>
          <p:cNvSpPr>
            <a:spLocks noGrp="1"/>
          </p:cNvSpPr>
          <p:nvPr>
            <p:ph type="title"/>
          </p:nvPr>
        </p:nvSpPr>
        <p:spPr/>
        <p:txBody>
          <a:bodyPr/>
          <a:lstStyle/>
          <a:p>
            <a:r>
              <a:rPr lang="sv-SE" dirty="0"/>
              <a:t>Informationsutbyte mellan myndigheter</a:t>
            </a:r>
          </a:p>
        </p:txBody>
      </p:sp>
      <p:sp>
        <p:nvSpPr>
          <p:cNvPr id="4" name="Platshållare för sidfot 3">
            <a:extLst>
              <a:ext uri="{FF2B5EF4-FFF2-40B4-BE49-F238E27FC236}">
                <a16:creationId xmlns:a16="http://schemas.microsoft.com/office/drawing/2014/main" id="{0C243B7C-E367-4EC4-B147-93622C6C9B7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Arbetsmarknadsdepartementet</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258B8D01-58E5-4860-9A7D-D96222610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Bildobjekt 9" descr="En bild som visar text, karta&#10;&#10;Automatiskt genererad beskrivning">
            <a:extLst>
              <a:ext uri="{FF2B5EF4-FFF2-40B4-BE49-F238E27FC236}">
                <a16:creationId xmlns:a16="http://schemas.microsoft.com/office/drawing/2014/main" id="{E7148FDC-74E8-4439-B7AC-3DC551EC0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789" y="1161007"/>
            <a:ext cx="6408758" cy="5143761"/>
          </a:xfrm>
          <a:prstGeom prst="rect">
            <a:avLst/>
          </a:prstGeom>
        </p:spPr>
      </p:pic>
    </p:spTree>
    <p:extLst>
      <p:ext uri="{BB962C8B-B14F-4D97-AF65-F5344CB8AC3E}">
        <p14:creationId xmlns:p14="http://schemas.microsoft.com/office/powerpoint/2010/main" val="1305041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6FF3852-14C5-4C0A-B2EF-25486700ABE5}"/>
              </a:ext>
            </a:extLst>
          </p:cNvPr>
          <p:cNvSpPr>
            <a:spLocks noGrp="1"/>
          </p:cNvSpPr>
          <p:nvPr>
            <p:ph idx="1"/>
          </p:nvPr>
        </p:nvSpPr>
        <p:spPr>
          <a:xfrm>
            <a:off x="622799" y="1890713"/>
            <a:ext cx="12354970" cy="4129082"/>
          </a:xfrm>
        </p:spPr>
        <p:txBody>
          <a:bodyPr/>
          <a:lstStyle/>
          <a:p>
            <a:r>
              <a:rPr lang="sv-SE" dirty="0"/>
              <a:t>Några reflektioner på övergripande nivå</a:t>
            </a:r>
          </a:p>
          <a:p>
            <a:pPr lvl="1"/>
            <a:r>
              <a:rPr lang="sv-SE" dirty="0"/>
              <a:t>Skatteverket har en central roll i flödena (och tillgång till mycket information)</a:t>
            </a:r>
          </a:p>
          <a:p>
            <a:pPr lvl="1"/>
            <a:r>
              <a:rPr lang="sv-SE" dirty="0"/>
              <a:t>Det anses finnas behov av både informationsöverföring till själva samverkan och bilateralt</a:t>
            </a:r>
          </a:p>
          <a:p>
            <a:pPr lvl="1"/>
            <a:r>
              <a:rPr lang="sv-SE" dirty="0"/>
              <a:t>Varje myndighet som har information har ”kopplingar” till flera av de andra – ett komplext nät</a:t>
            </a:r>
          </a:p>
        </p:txBody>
      </p:sp>
      <p:sp>
        <p:nvSpPr>
          <p:cNvPr id="3" name="Rubrik 2">
            <a:extLst>
              <a:ext uri="{FF2B5EF4-FFF2-40B4-BE49-F238E27FC236}">
                <a16:creationId xmlns:a16="http://schemas.microsoft.com/office/drawing/2014/main" id="{16775147-148E-4040-8DBA-3EA2FA313159}"/>
              </a:ext>
            </a:extLst>
          </p:cNvPr>
          <p:cNvSpPr>
            <a:spLocks noGrp="1"/>
          </p:cNvSpPr>
          <p:nvPr>
            <p:ph type="title"/>
          </p:nvPr>
        </p:nvSpPr>
        <p:spPr/>
        <p:txBody>
          <a:bodyPr/>
          <a:lstStyle/>
          <a:p>
            <a:r>
              <a:rPr lang="sv-SE" dirty="0"/>
              <a:t>Informationsutbyte mellan myndigheter</a:t>
            </a:r>
          </a:p>
        </p:txBody>
      </p:sp>
      <p:sp>
        <p:nvSpPr>
          <p:cNvPr id="4" name="Platshållare för sidfot 3">
            <a:extLst>
              <a:ext uri="{FF2B5EF4-FFF2-40B4-BE49-F238E27FC236}">
                <a16:creationId xmlns:a16="http://schemas.microsoft.com/office/drawing/2014/main" id="{0C243B7C-E367-4EC4-B147-93622C6C9B7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Arbetsmarknadsdepartementet</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258B8D01-58E5-4860-9A7D-D96222610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39655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6FF3852-14C5-4C0A-B2EF-25486700ABE5}"/>
              </a:ext>
            </a:extLst>
          </p:cNvPr>
          <p:cNvSpPr>
            <a:spLocks noGrp="1"/>
          </p:cNvSpPr>
          <p:nvPr>
            <p:ph idx="1"/>
          </p:nvPr>
        </p:nvSpPr>
        <p:spPr>
          <a:xfrm>
            <a:off x="622799" y="1890713"/>
            <a:ext cx="12152297" cy="4129082"/>
          </a:xfrm>
        </p:spPr>
        <p:txBody>
          <a:bodyPr/>
          <a:lstStyle/>
          <a:p>
            <a:r>
              <a:rPr lang="sv-SE" dirty="0"/>
              <a:t>Två övergripande typer av informationsutbyten</a:t>
            </a:r>
          </a:p>
          <a:p>
            <a:pPr lvl="1"/>
            <a:r>
              <a:rPr lang="sv-SE" dirty="0"/>
              <a:t>Planering, genomförande och efterarbete rörande myndighetsgemensamma kontroller</a:t>
            </a:r>
          </a:p>
          <a:p>
            <a:pPr lvl="1"/>
            <a:r>
              <a:rPr lang="sv-SE" dirty="0"/>
              <a:t>Mer löpande informationsutbyte som exempelvis kan syfta till att motverka felaktiga utbetalningar eller fatta bättre beslut</a:t>
            </a:r>
          </a:p>
          <a:p>
            <a:r>
              <a:rPr lang="sv-SE" dirty="0"/>
              <a:t>De två områdena kan behöva sinsemellan delvis olika lösningar</a:t>
            </a:r>
          </a:p>
        </p:txBody>
      </p:sp>
      <p:sp>
        <p:nvSpPr>
          <p:cNvPr id="3" name="Rubrik 2">
            <a:extLst>
              <a:ext uri="{FF2B5EF4-FFF2-40B4-BE49-F238E27FC236}">
                <a16:creationId xmlns:a16="http://schemas.microsoft.com/office/drawing/2014/main" id="{16775147-148E-4040-8DBA-3EA2FA313159}"/>
              </a:ext>
            </a:extLst>
          </p:cNvPr>
          <p:cNvSpPr>
            <a:spLocks noGrp="1"/>
          </p:cNvSpPr>
          <p:nvPr>
            <p:ph type="title"/>
          </p:nvPr>
        </p:nvSpPr>
        <p:spPr/>
        <p:txBody>
          <a:bodyPr/>
          <a:lstStyle/>
          <a:p>
            <a:r>
              <a:rPr lang="sv-SE" dirty="0"/>
              <a:t>Informationsutbyte mellan myndigheter</a:t>
            </a:r>
          </a:p>
        </p:txBody>
      </p:sp>
      <p:sp>
        <p:nvSpPr>
          <p:cNvPr id="4" name="Platshållare för sidfot 3">
            <a:extLst>
              <a:ext uri="{FF2B5EF4-FFF2-40B4-BE49-F238E27FC236}">
                <a16:creationId xmlns:a16="http://schemas.microsoft.com/office/drawing/2014/main" id="{0C243B7C-E367-4EC4-B147-93622C6C9B7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Arbetsmarknadsdepartementet</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258B8D01-58E5-4860-9A7D-D96222610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2239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333" y="737480"/>
            <a:ext cx="10058400" cy="5655640"/>
          </a:xfrm>
          <a:prstGeom prst="rect">
            <a:avLst/>
          </a:prstGeom>
        </p:spPr>
      </p:pic>
    </p:spTree>
    <p:extLst>
      <p:ext uri="{BB962C8B-B14F-4D97-AF65-F5344CB8AC3E}">
        <p14:creationId xmlns:p14="http://schemas.microsoft.com/office/powerpoint/2010/main" val="1812906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17" y="794124"/>
            <a:ext cx="10058400" cy="5655640"/>
          </a:xfrm>
          <a:prstGeom prst="rect">
            <a:avLst/>
          </a:prstGeom>
        </p:spPr>
      </p:pic>
    </p:spTree>
    <p:extLst>
      <p:ext uri="{BB962C8B-B14F-4D97-AF65-F5344CB8AC3E}">
        <p14:creationId xmlns:p14="http://schemas.microsoft.com/office/powerpoint/2010/main" val="2561754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 16"/>
          <p:cNvGrpSpPr/>
          <p:nvPr/>
        </p:nvGrpSpPr>
        <p:grpSpPr>
          <a:xfrm>
            <a:off x="6312025" y="1422882"/>
            <a:ext cx="2025283" cy="1141577"/>
            <a:chOff x="4788024" y="1422881"/>
            <a:chExt cx="2025283" cy="1141577"/>
          </a:xfrm>
        </p:grpSpPr>
        <p:sp>
          <p:nvSpPr>
            <p:cNvPr id="16" name="textruta 15"/>
            <p:cNvSpPr txBox="1"/>
            <p:nvPr/>
          </p:nvSpPr>
          <p:spPr>
            <a:xfrm>
              <a:off x="5373147" y="1422881"/>
              <a:ext cx="1440160" cy="430887"/>
            </a:xfrm>
            <a:prstGeom prst="rect">
              <a:avLst/>
            </a:prstGeom>
            <a:solidFill>
              <a:srgbClr val="0069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Calibri" panose="020F0502020204030204"/>
                  <a:ea typeface="+mn-ea"/>
                  <a:cs typeface="+mn-cs"/>
                </a:rPr>
                <a:t>Arbetsförmedlingen ger bidrag</a:t>
              </a:r>
            </a:p>
          </p:txBody>
        </p:sp>
        <p:cxnSp>
          <p:nvCxnSpPr>
            <p:cNvPr id="22" name="Rak pilkoppling 21"/>
            <p:cNvCxnSpPr/>
            <p:nvPr/>
          </p:nvCxnSpPr>
          <p:spPr>
            <a:xfrm flipH="1">
              <a:off x="4788024" y="1911328"/>
              <a:ext cx="547705" cy="653130"/>
            </a:xfrm>
            <a:prstGeom prst="straightConnector1">
              <a:avLst/>
            </a:prstGeom>
            <a:ln w="19050">
              <a:solidFill>
                <a:srgbClr val="006999"/>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4" name="Grupp 13"/>
          <p:cNvGrpSpPr/>
          <p:nvPr/>
        </p:nvGrpSpPr>
        <p:grpSpPr>
          <a:xfrm>
            <a:off x="5478617" y="548680"/>
            <a:ext cx="1008112" cy="1073294"/>
            <a:chOff x="3954617" y="548680"/>
            <a:chExt cx="1008112" cy="1073294"/>
          </a:xfrm>
        </p:grpSpPr>
        <p:sp>
          <p:nvSpPr>
            <p:cNvPr id="5" name="textruta 4"/>
            <p:cNvSpPr txBox="1"/>
            <p:nvPr/>
          </p:nvSpPr>
          <p:spPr>
            <a:xfrm>
              <a:off x="3954617" y="548680"/>
              <a:ext cx="100811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44546A"/>
                  </a:solidFill>
                  <a:effectLst/>
                  <a:uLnTx/>
                  <a:uFillTx/>
                  <a:latin typeface="Calibri" panose="020F0502020204030204"/>
                  <a:ea typeface="+mn-ea"/>
                  <a:cs typeface="+mn-cs"/>
                </a:rPr>
                <a:t>Beställare</a:t>
              </a:r>
            </a:p>
          </p:txBody>
        </p:sp>
        <p:pic>
          <p:nvPicPr>
            <p:cNvPr id="134" name="Bildobjekt 1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805" y="861879"/>
              <a:ext cx="857250" cy="760095"/>
            </a:xfrm>
            <a:prstGeom prst="rect">
              <a:avLst/>
            </a:prstGeom>
          </p:spPr>
        </p:pic>
      </p:grpSp>
      <p:grpSp>
        <p:nvGrpSpPr>
          <p:cNvPr id="84" name="Grupp 83"/>
          <p:cNvGrpSpPr/>
          <p:nvPr/>
        </p:nvGrpSpPr>
        <p:grpSpPr>
          <a:xfrm>
            <a:off x="1847528" y="1828563"/>
            <a:ext cx="2592288" cy="2302296"/>
            <a:chOff x="323528" y="1828563"/>
            <a:chExt cx="2592288" cy="2302296"/>
          </a:xfrm>
        </p:grpSpPr>
        <p:pic>
          <p:nvPicPr>
            <p:cNvPr id="38" name="Bildobjekt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927980"/>
              <a:ext cx="2274570" cy="908685"/>
            </a:xfrm>
            <a:prstGeom prst="rect">
              <a:avLst/>
            </a:prstGeom>
          </p:spPr>
        </p:pic>
        <p:sp>
          <p:nvSpPr>
            <p:cNvPr id="40" name="Vänster klammerparentes 39"/>
            <p:cNvSpPr/>
            <p:nvPr/>
          </p:nvSpPr>
          <p:spPr>
            <a:xfrm rot="5400000">
              <a:off x="1477767" y="1683775"/>
              <a:ext cx="254124" cy="2274570"/>
            </a:xfrm>
            <a:prstGeom prst="leftBrace">
              <a:avLst>
                <a:gd name="adj1" fmla="val 0"/>
                <a:gd name="adj2" fmla="val 50000"/>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textruta 111"/>
            <p:cNvSpPr txBox="1"/>
            <p:nvPr/>
          </p:nvSpPr>
          <p:spPr>
            <a:xfrm>
              <a:off x="323528" y="3823082"/>
              <a:ext cx="25922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44546A"/>
                  </a:solidFill>
                  <a:effectLst/>
                  <a:uLnTx/>
                  <a:uFillTx/>
                  <a:latin typeface="Calibri" panose="020F0502020204030204"/>
                  <a:ea typeface="+mn-ea"/>
                  <a:cs typeface="+mn-cs"/>
                </a:rPr>
                <a:t>Arbetare som förlorade jobbet </a:t>
              </a:r>
            </a:p>
          </p:txBody>
        </p:sp>
        <p:pic>
          <p:nvPicPr>
            <p:cNvPr id="136" name="Bildobjekt 1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766" y="1828563"/>
              <a:ext cx="857250" cy="760095"/>
            </a:xfrm>
            <a:prstGeom prst="rect">
              <a:avLst/>
            </a:prstGeom>
          </p:spPr>
        </p:pic>
      </p:grpSp>
      <p:grpSp>
        <p:nvGrpSpPr>
          <p:cNvPr id="15" name="Grupp 14"/>
          <p:cNvGrpSpPr/>
          <p:nvPr/>
        </p:nvGrpSpPr>
        <p:grpSpPr>
          <a:xfrm>
            <a:off x="5565805" y="1805503"/>
            <a:ext cx="857250" cy="1575873"/>
            <a:chOff x="4041805" y="1805502"/>
            <a:chExt cx="857250" cy="1575873"/>
          </a:xfrm>
        </p:grpSpPr>
        <p:pic>
          <p:nvPicPr>
            <p:cNvPr id="135" name="Bildobjekt 1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805" y="2621280"/>
              <a:ext cx="857250" cy="760095"/>
            </a:xfrm>
            <a:prstGeom prst="rect">
              <a:avLst/>
            </a:prstGeom>
          </p:spPr>
        </p:pic>
        <p:sp>
          <p:nvSpPr>
            <p:cNvPr id="143" name="Nedåtpil 142"/>
            <p:cNvSpPr/>
            <p:nvPr/>
          </p:nvSpPr>
          <p:spPr>
            <a:xfrm>
              <a:off x="4288348" y="1805502"/>
              <a:ext cx="293733" cy="59300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upp 5"/>
          <p:cNvGrpSpPr/>
          <p:nvPr/>
        </p:nvGrpSpPr>
        <p:grpSpPr>
          <a:xfrm>
            <a:off x="6549411" y="2496914"/>
            <a:ext cx="2977368" cy="925717"/>
            <a:chOff x="5025411" y="2496913"/>
            <a:chExt cx="2977368" cy="925717"/>
          </a:xfrm>
        </p:grpSpPr>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064" y="2496913"/>
              <a:ext cx="2291715" cy="925717"/>
            </a:xfrm>
            <a:prstGeom prst="rect">
              <a:avLst/>
            </a:prstGeom>
          </p:spPr>
        </p:pic>
        <p:sp>
          <p:nvSpPr>
            <p:cNvPr id="144" name="Nedåtpil 143"/>
            <p:cNvSpPr/>
            <p:nvPr/>
          </p:nvSpPr>
          <p:spPr>
            <a:xfrm rot="16200000">
              <a:off x="5175049" y="2705946"/>
              <a:ext cx="293733" cy="59300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5" name="Grupp 84"/>
          <p:cNvGrpSpPr/>
          <p:nvPr/>
        </p:nvGrpSpPr>
        <p:grpSpPr>
          <a:xfrm>
            <a:off x="2025452" y="2753837"/>
            <a:ext cx="2092424" cy="712263"/>
            <a:chOff x="501452" y="2753836"/>
            <a:chExt cx="2092424" cy="712263"/>
          </a:xfrm>
        </p:grpSpPr>
        <p:sp>
          <p:nvSpPr>
            <p:cNvPr id="183" name="textruta 182"/>
            <p:cNvSpPr txBox="1"/>
            <p:nvPr/>
          </p:nvSpPr>
          <p:spPr>
            <a:xfrm>
              <a:off x="501452" y="2757294"/>
              <a:ext cx="360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FFC000"/>
                  </a:solidFill>
                  <a:effectLst/>
                  <a:uLnTx/>
                  <a:uFillTx/>
                  <a:latin typeface="Calibri" panose="020F0502020204030204"/>
                  <a:ea typeface="+mn-ea"/>
                  <a:cs typeface="+mn-cs"/>
                </a:rPr>
                <a:t>X</a:t>
              </a:r>
            </a:p>
          </p:txBody>
        </p:sp>
        <p:sp>
          <p:nvSpPr>
            <p:cNvPr id="184" name="textruta 183"/>
            <p:cNvSpPr txBox="1"/>
            <p:nvPr/>
          </p:nvSpPr>
          <p:spPr>
            <a:xfrm>
              <a:off x="1072183" y="2758213"/>
              <a:ext cx="360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FFC000"/>
                  </a:solidFill>
                  <a:effectLst/>
                  <a:uLnTx/>
                  <a:uFillTx/>
                  <a:latin typeface="Calibri" panose="020F0502020204030204"/>
                  <a:ea typeface="+mn-ea"/>
                  <a:cs typeface="+mn-cs"/>
                </a:rPr>
                <a:t>X</a:t>
              </a:r>
            </a:p>
          </p:txBody>
        </p:sp>
        <p:sp>
          <p:nvSpPr>
            <p:cNvPr id="185" name="textruta 184"/>
            <p:cNvSpPr txBox="1"/>
            <p:nvPr/>
          </p:nvSpPr>
          <p:spPr>
            <a:xfrm>
              <a:off x="1663105" y="2757294"/>
              <a:ext cx="360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FFC000"/>
                  </a:solidFill>
                  <a:effectLst/>
                  <a:uLnTx/>
                  <a:uFillTx/>
                  <a:latin typeface="Calibri" panose="020F0502020204030204"/>
                  <a:ea typeface="+mn-ea"/>
                  <a:cs typeface="+mn-cs"/>
                </a:rPr>
                <a:t>X</a:t>
              </a:r>
            </a:p>
          </p:txBody>
        </p:sp>
        <p:sp>
          <p:nvSpPr>
            <p:cNvPr id="186" name="textruta 185"/>
            <p:cNvSpPr txBox="1"/>
            <p:nvPr/>
          </p:nvSpPr>
          <p:spPr>
            <a:xfrm>
              <a:off x="2233836" y="2753836"/>
              <a:ext cx="360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FFC000"/>
                  </a:solidFill>
                  <a:effectLst/>
                  <a:uLnTx/>
                  <a:uFillTx/>
                  <a:latin typeface="Calibri" panose="020F0502020204030204"/>
                  <a:ea typeface="+mn-ea"/>
                  <a:cs typeface="+mn-cs"/>
                </a:rPr>
                <a:t>X</a:t>
              </a:r>
            </a:p>
          </p:txBody>
        </p:sp>
      </p:grpSp>
      <p:grpSp>
        <p:nvGrpSpPr>
          <p:cNvPr id="83" name="Grupp 82"/>
          <p:cNvGrpSpPr/>
          <p:nvPr/>
        </p:nvGrpSpPr>
        <p:grpSpPr>
          <a:xfrm>
            <a:off x="4686527" y="3645024"/>
            <a:ext cx="2592288" cy="1988344"/>
            <a:chOff x="3162527" y="3645024"/>
            <a:chExt cx="2592288" cy="1988344"/>
          </a:xfrm>
        </p:grpSpPr>
        <p:pic>
          <p:nvPicPr>
            <p:cNvPr id="96" name="Bildobjekt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8529" y="4433474"/>
              <a:ext cx="2280285" cy="908685"/>
            </a:xfrm>
            <a:prstGeom prst="rect">
              <a:avLst/>
            </a:prstGeom>
          </p:spPr>
        </p:pic>
        <p:sp>
          <p:nvSpPr>
            <p:cNvPr id="113" name="textruta 112"/>
            <p:cNvSpPr txBox="1"/>
            <p:nvPr/>
          </p:nvSpPr>
          <p:spPr>
            <a:xfrm>
              <a:off x="3162527" y="5325591"/>
              <a:ext cx="25922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44546A"/>
                  </a:solidFill>
                  <a:effectLst/>
                  <a:uLnTx/>
                  <a:uFillTx/>
                  <a:latin typeface="Calibri" panose="020F0502020204030204"/>
                  <a:ea typeface="+mn-ea"/>
                  <a:cs typeface="+mn-cs"/>
                </a:rPr>
                <a:t>Verkliga arbetare </a:t>
              </a:r>
              <a:r>
                <a:rPr kumimoji="0" lang="sv-SE" sz="1400" b="0" i="0" u="sng" strike="noStrike" kern="1200" cap="none" spc="0" normalizeH="0" baseline="0" noProof="0" dirty="0">
                  <a:ln>
                    <a:noFill/>
                  </a:ln>
                  <a:solidFill>
                    <a:srgbClr val="44546A"/>
                  </a:solidFill>
                  <a:effectLst/>
                  <a:uLnTx/>
                  <a:uFillTx/>
                  <a:latin typeface="Calibri" panose="020F0502020204030204"/>
                  <a:ea typeface="+mn-ea"/>
                  <a:cs typeface="+mn-cs"/>
                </a:rPr>
                <a:t>30 kr/</a:t>
              </a:r>
              <a:r>
                <a:rPr kumimoji="0" lang="sv-SE" sz="1400" b="0" i="0" u="sng" strike="noStrike" kern="1200" cap="none" spc="0" normalizeH="0" baseline="0" noProof="0" dirty="0" err="1">
                  <a:ln>
                    <a:noFill/>
                  </a:ln>
                  <a:solidFill>
                    <a:srgbClr val="44546A"/>
                  </a:solidFill>
                  <a:effectLst/>
                  <a:uLnTx/>
                  <a:uFillTx/>
                  <a:latin typeface="Calibri" panose="020F0502020204030204"/>
                  <a:ea typeface="+mn-ea"/>
                  <a:cs typeface="+mn-cs"/>
                </a:rPr>
                <a:t>tim</a:t>
              </a:r>
              <a:endParaRPr kumimoji="0" lang="sv-SE" sz="1400" b="0" i="0" u="sng"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88" name="Nedåtpil 187"/>
            <p:cNvSpPr/>
            <p:nvPr/>
          </p:nvSpPr>
          <p:spPr>
            <a:xfrm rot="10800000">
              <a:off x="4288348" y="3645024"/>
              <a:ext cx="293733" cy="59300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upp 38"/>
          <p:cNvGrpSpPr/>
          <p:nvPr/>
        </p:nvGrpSpPr>
        <p:grpSpPr>
          <a:xfrm>
            <a:off x="7332426" y="1914679"/>
            <a:ext cx="3081948" cy="2656924"/>
            <a:chOff x="5808426" y="1914679"/>
            <a:chExt cx="3081948" cy="2656924"/>
          </a:xfrm>
        </p:grpSpPr>
        <p:cxnSp>
          <p:nvCxnSpPr>
            <p:cNvPr id="53" name="Rak pilkoppling 52"/>
            <p:cNvCxnSpPr>
              <a:stCxn id="2" idx="4"/>
            </p:cNvCxnSpPr>
            <p:nvPr/>
          </p:nvCxnSpPr>
          <p:spPr>
            <a:xfrm>
              <a:off x="5953950" y="3469171"/>
              <a:ext cx="2005" cy="490307"/>
            </a:xfrm>
            <a:prstGeom prst="straightConnector1">
              <a:avLst/>
            </a:prstGeom>
            <a:ln w="1905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5" name="Rak pilkoppling 54"/>
            <p:cNvCxnSpPr>
              <a:stCxn id="41" idx="4"/>
            </p:cNvCxnSpPr>
            <p:nvPr/>
          </p:nvCxnSpPr>
          <p:spPr>
            <a:xfrm flipH="1">
              <a:off x="6609015" y="3469171"/>
              <a:ext cx="5692" cy="1021782"/>
            </a:xfrm>
            <a:prstGeom prst="straightConnector1">
              <a:avLst/>
            </a:prstGeom>
            <a:ln w="19050">
              <a:solidFill>
                <a:schemeClr val="accent5"/>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Rak pilkoppling 57"/>
            <p:cNvCxnSpPr/>
            <p:nvPr/>
          </p:nvCxnSpPr>
          <p:spPr>
            <a:xfrm flipV="1">
              <a:off x="7151050" y="2208610"/>
              <a:ext cx="0" cy="180000"/>
            </a:xfrm>
            <a:prstGeom prst="straightConnector1">
              <a:avLst/>
            </a:prstGeom>
            <a:ln w="19050">
              <a:solidFill>
                <a:srgbClr val="7D1A5C"/>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9" name="Rak pilkoppling 58"/>
            <p:cNvCxnSpPr>
              <a:stCxn id="44" idx="4"/>
            </p:cNvCxnSpPr>
            <p:nvPr/>
          </p:nvCxnSpPr>
          <p:spPr>
            <a:xfrm flipH="1">
              <a:off x="7713397" y="3472433"/>
              <a:ext cx="480" cy="525145"/>
            </a:xfrm>
            <a:prstGeom prst="straightConnector1">
              <a:avLst/>
            </a:prstGeom>
            <a:ln w="19050">
              <a:solidFill>
                <a:srgbClr val="116A3E"/>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9" name="textruta 28"/>
            <p:cNvSpPr txBox="1"/>
            <p:nvPr/>
          </p:nvSpPr>
          <p:spPr>
            <a:xfrm>
              <a:off x="5808426" y="3858324"/>
              <a:ext cx="695697" cy="261610"/>
            </a:xfrm>
            <a:prstGeom prst="rect">
              <a:avLst/>
            </a:prstGeom>
            <a:solidFill>
              <a:srgbClr val="0080FF"/>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Calibri" panose="020F0502020204030204"/>
                  <a:ea typeface="+mn-ea"/>
                  <a:cs typeface="+mn-cs"/>
                </a:rPr>
                <a:t>Polisen</a:t>
              </a:r>
            </a:p>
          </p:txBody>
        </p:sp>
        <p:sp>
          <p:nvSpPr>
            <p:cNvPr id="30" name="textruta 29"/>
            <p:cNvSpPr txBox="1"/>
            <p:nvPr/>
          </p:nvSpPr>
          <p:spPr>
            <a:xfrm>
              <a:off x="7008175" y="1914679"/>
              <a:ext cx="1224136" cy="261610"/>
            </a:xfrm>
            <a:prstGeom prst="rect">
              <a:avLst/>
            </a:prstGeom>
            <a:solidFill>
              <a:srgbClr val="7D1A5C"/>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Calibri" panose="020F0502020204030204"/>
                  <a:ea typeface="+mn-ea"/>
                  <a:cs typeface="+mn-cs"/>
                </a:rPr>
                <a:t>Migrationsverket</a:t>
              </a:r>
            </a:p>
          </p:txBody>
        </p:sp>
        <p:sp>
          <p:nvSpPr>
            <p:cNvPr id="33" name="textruta 32"/>
            <p:cNvSpPr txBox="1"/>
            <p:nvPr/>
          </p:nvSpPr>
          <p:spPr>
            <a:xfrm>
              <a:off x="6471771" y="4309993"/>
              <a:ext cx="622543" cy="261610"/>
            </a:xfrm>
            <a:prstGeom prst="rect">
              <a:avLst/>
            </a:prstGeom>
            <a:solidFill>
              <a:schemeClr val="accent5"/>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Calibri" panose="020F0502020204030204"/>
                  <a:ea typeface="+mn-ea"/>
                  <a:cs typeface="+mn-cs"/>
                </a:rPr>
                <a:t>Bank</a:t>
              </a:r>
            </a:p>
          </p:txBody>
        </p:sp>
        <p:sp>
          <p:nvSpPr>
            <p:cNvPr id="42" name="textruta 41"/>
            <p:cNvSpPr txBox="1"/>
            <p:nvPr/>
          </p:nvSpPr>
          <p:spPr>
            <a:xfrm>
              <a:off x="7518030" y="3858339"/>
              <a:ext cx="1372344" cy="261610"/>
            </a:xfrm>
            <a:prstGeom prst="rect">
              <a:avLst/>
            </a:prstGeom>
            <a:solidFill>
              <a:srgbClr val="116A3E"/>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Calibri" panose="020F0502020204030204"/>
                  <a:ea typeface="+mn-ea"/>
                  <a:cs typeface="+mn-cs"/>
                </a:rPr>
                <a:t>Försäkringskassan</a:t>
              </a:r>
            </a:p>
          </p:txBody>
        </p:sp>
        <p:sp>
          <p:nvSpPr>
            <p:cNvPr id="45" name="textruta 44"/>
            <p:cNvSpPr txBox="1"/>
            <p:nvPr/>
          </p:nvSpPr>
          <p:spPr>
            <a:xfrm>
              <a:off x="7512697" y="4154299"/>
              <a:ext cx="992788" cy="415498"/>
            </a:xfrm>
            <a:prstGeom prst="rect">
              <a:avLst/>
            </a:prstGeom>
            <a:solidFill>
              <a:srgbClr val="CC4202"/>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Calibri" panose="020F0502020204030204"/>
                  <a:ea typeface="+mn-ea"/>
                  <a:cs typeface="+mn-cs"/>
                </a:rPr>
                <a:t>Pensions-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Calibri" panose="020F0502020204030204"/>
                  <a:ea typeface="+mn-ea"/>
                  <a:cs typeface="+mn-cs"/>
                </a:rPr>
                <a:t>myndigheten</a:t>
              </a:r>
            </a:p>
          </p:txBody>
        </p:sp>
        <p:sp>
          <p:nvSpPr>
            <p:cNvPr id="2" name="Ellips 1"/>
            <p:cNvSpPr>
              <a:spLocks noChangeAspect="1"/>
            </p:cNvSpPr>
            <p:nvPr/>
          </p:nvSpPr>
          <p:spPr>
            <a:xfrm>
              <a:off x="5917950" y="3397171"/>
              <a:ext cx="72000" cy="72000"/>
            </a:xfrm>
            <a:prstGeom prst="ellipse">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 40"/>
            <p:cNvSpPr/>
            <p:nvPr/>
          </p:nvSpPr>
          <p:spPr>
            <a:xfrm>
              <a:off x="6578707" y="3397171"/>
              <a:ext cx="72000" cy="72000"/>
            </a:xfrm>
            <a:prstGeom prst="ellipse">
              <a:avLst/>
            </a:prstGeom>
            <a:solidFill>
              <a:srgbClr val="AE8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 42"/>
            <p:cNvSpPr/>
            <p:nvPr/>
          </p:nvSpPr>
          <p:spPr>
            <a:xfrm>
              <a:off x="7120863" y="2378596"/>
              <a:ext cx="72000" cy="72000"/>
            </a:xfrm>
            <a:prstGeom prst="ellipse">
              <a:avLst/>
            </a:prstGeom>
            <a:solidFill>
              <a:srgbClr val="7D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Ellips 43"/>
            <p:cNvSpPr/>
            <p:nvPr/>
          </p:nvSpPr>
          <p:spPr>
            <a:xfrm>
              <a:off x="7677877" y="3400433"/>
              <a:ext cx="72000" cy="72000"/>
            </a:xfrm>
            <a:prstGeom prst="ellipse">
              <a:avLst/>
            </a:prstGeom>
            <a:solidFill>
              <a:srgbClr val="11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 name="Grupp 81"/>
          <p:cNvGrpSpPr/>
          <p:nvPr/>
        </p:nvGrpSpPr>
        <p:grpSpPr>
          <a:xfrm>
            <a:off x="4870755" y="3134972"/>
            <a:ext cx="2473757" cy="419925"/>
            <a:chOff x="3346754" y="3134971"/>
            <a:chExt cx="2473757" cy="419925"/>
          </a:xfrm>
        </p:grpSpPr>
        <p:cxnSp>
          <p:nvCxnSpPr>
            <p:cNvPr id="190" name="Vinklad koppling 189"/>
            <p:cNvCxnSpPr/>
            <p:nvPr/>
          </p:nvCxnSpPr>
          <p:spPr>
            <a:xfrm rot="10800000">
              <a:off x="3346754" y="3134971"/>
              <a:ext cx="2461672" cy="387751"/>
            </a:xfrm>
            <a:prstGeom prst="bentConnector3">
              <a:avLst>
                <a:gd name="adj1" fmla="val 115005"/>
              </a:avLst>
            </a:prstGeom>
            <a:ln w="190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1" name="Ellips 80"/>
            <p:cNvSpPr/>
            <p:nvPr/>
          </p:nvSpPr>
          <p:spPr>
            <a:xfrm>
              <a:off x="5748511" y="3482896"/>
              <a:ext cx="72000" cy="72000"/>
            </a:xfrm>
            <a:prstGeom prst="ellipse">
              <a:avLst/>
            </a:prstGeom>
            <a:solidFill>
              <a:srgbClr val="115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6" name="Bildobjekt 45"/>
          <p:cNvPicPr>
            <a:picLocks noChangeAspect="1"/>
          </p:cNvPicPr>
          <p:nvPr/>
        </p:nvPicPr>
        <p:blipFill rotWithShape="1">
          <a:blip r:embed="rId5">
            <a:extLst>
              <a:ext uri="{28A0092B-C50C-407E-A947-70E740481C1C}">
                <a14:useLocalDpi xmlns:a14="http://schemas.microsoft.com/office/drawing/2010/main" val="0"/>
              </a:ext>
            </a:extLst>
          </a:blip>
          <a:srcRect l="50270" r="24846"/>
          <a:stretch/>
        </p:blipFill>
        <p:spPr>
          <a:xfrm>
            <a:off x="4576724" y="2143784"/>
            <a:ext cx="720081" cy="969842"/>
          </a:xfrm>
          <a:prstGeom prst="rect">
            <a:avLst/>
          </a:prstGeom>
        </p:spPr>
      </p:pic>
    </p:spTree>
    <p:extLst>
      <p:ext uri="{BB962C8B-B14F-4D97-AF65-F5344CB8AC3E}">
        <p14:creationId xmlns:p14="http://schemas.microsoft.com/office/powerpoint/2010/main" val="146122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24000" y="2286000"/>
            <a:ext cx="9144000" cy="2971800"/>
          </a:xfrm>
        </p:spPr>
        <p:txBody>
          <a:bodyPr>
            <a:normAutofit lnSpcReduction="10000"/>
          </a:bodyPr>
          <a:lstStyle/>
          <a:p>
            <a:pPr marL="342900" indent="-342900" algn="l">
              <a:buFont typeface="Wingdings" panose="05000000000000000000" pitchFamily="2" charset="2"/>
              <a:buChar char="Ø"/>
            </a:pPr>
            <a:r>
              <a:rPr lang="sv-SE" dirty="0" smtClean="0"/>
              <a:t>Myndigheter behöver kunna skicka signaler till varandra i ökad utsträckning när misstanke finns att annan myndighet fattat eller kan komma att fatta felbeslut </a:t>
            </a:r>
          </a:p>
          <a:p>
            <a:pPr marL="342900" indent="-342900" algn="l">
              <a:buFont typeface="Wingdings" panose="05000000000000000000" pitchFamily="2" charset="2"/>
              <a:buChar char="Ø"/>
            </a:pPr>
            <a:r>
              <a:rPr lang="sv-SE" dirty="0" smtClean="0"/>
              <a:t>Privata aktörer behöver enkelt få ta del av fler uppgifter som behövs för en effektivare kontroll av sina kunder och leverantörer och vid upphandling</a:t>
            </a:r>
          </a:p>
          <a:p>
            <a:pPr marL="342900" indent="-342900" algn="l">
              <a:buFont typeface="Wingdings" panose="05000000000000000000" pitchFamily="2" charset="2"/>
              <a:buChar char="Ø"/>
            </a:pPr>
            <a:r>
              <a:rPr lang="sv-SE" dirty="0" smtClean="0"/>
              <a:t>Offentliga aktörer behöver få på ett enkelt sätt kunna hämta hem alla de uppgifter som de är skyldiga att kontrollera – helst på ett ställe</a:t>
            </a:r>
          </a:p>
        </p:txBody>
      </p:sp>
      <p:sp>
        <p:nvSpPr>
          <p:cNvPr id="4" name="Rektangel 3"/>
          <p:cNvSpPr/>
          <p:nvPr/>
        </p:nvSpPr>
        <p:spPr>
          <a:xfrm>
            <a:off x="4062484" y="1122363"/>
            <a:ext cx="3624583" cy="923330"/>
          </a:xfrm>
          <a:prstGeom prst="rect">
            <a:avLst/>
          </a:prstGeom>
          <a:noFill/>
          <a:effectLst>
            <a:outerShdw blurRad="50800" dist="50800" dir="5400000" algn="ctr" rotWithShape="0">
              <a:schemeClr val="accent1">
                <a:lumMod val="75000"/>
              </a:schemeClr>
            </a:outerShdw>
          </a:effectLst>
        </p:spPr>
        <p:txBody>
          <a:bodyPr wrap="none" lIns="91440" tIns="45720" rIns="91440" bIns="45720">
            <a:spAutoFit/>
          </a:bodyPr>
          <a:lstStyle/>
          <a:p>
            <a:pPr algn="ctr"/>
            <a:r>
              <a:rPr lang="sv-SE"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Sekretessen</a:t>
            </a:r>
            <a:endParaRPr lang="sv-S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17752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K LOGGA" val="RK Logga"/>
  <p:tag name="RK LOGGAHEIGHT" val="47,650707244873"/>
  <p:tag name="RK LOGGAWIDTH" val="85,821418762207"/>
  <p:tag name="RK LOGGALEFT" val="49,0918121337891"/>
  <p:tag name="RK LOGGATOP" val="474,967468261719"/>
  <p:tag name="RK LOGGACROPLEFT" val="0"/>
  <p:tag name="RK LOGGACROPRIGHT" val="0"/>
  <p:tag name="RK LOGGACROPTOP" val="0"/>
  <p:tag name="RK LOGGACROPBOTTOM" val="0"/>
</p:tagLst>
</file>

<file path=ppt/tags/tag10.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413619995117"/>
  <p:tag name="RK LOGGA VITLEFT" val="49,3307876586914"/>
  <p:tag name="RK LOGGA VITTOP" val="485,017333984375"/>
  <p:tag name="RK LOGGA VITCROPLEFT" val="0"/>
  <p:tag name="RK LOGGA VITCROPRIGHT" val="0"/>
  <p:tag name="RK LOGGA VITCROPTOP" val="0"/>
  <p:tag name="RK LOGGA VITCROPBOTTOM" val="0"/>
</p:tagLst>
</file>

<file path=ppt/tags/tag11.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413619995117"/>
  <p:tag name="RK LOGGA VITLEFT" val="49,3307876586914"/>
  <p:tag name="RK LOGGA VITTOP" val="485,017333984375"/>
  <p:tag name="RK LOGGA VITCROPLEFT" val="0"/>
  <p:tag name="RK LOGGA VITCROPRIGHT" val="0"/>
  <p:tag name="RK LOGGA VITCROPTOP" val="0"/>
  <p:tag name="RK LOGGA VITCROPBOTTOM" val="0"/>
</p:tagLst>
</file>

<file path=ppt/tags/tag12.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413619995117"/>
  <p:tag name="RK LOGGA VITLEFT" val="49,3307876586914"/>
  <p:tag name="RK LOGGA VITTOP" val="485,017333984375"/>
  <p:tag name="RK LOGGA VITCROPLEFT" val="0"/>
  <p:tag name="RK LOGGA VITCROPRIGHT" val="0"/>
  <p:tag name="RK LOGGA VITCROPTOP" val="0"/>
  <p:tag name="RK LOGGA VITCROPBOTTOM" val="0"/>
</p:tagLst>
</file>

<file path=ppt/tags/tag2.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46,210391998291"/>
  <p:tag name="RK LOGGA VITWIDTH" val="85,7013397216797"/>
  <p:tag name="RK LOGGA VITLEFT" val="49,0918121337891"/>
  <p:tag name="RK LOGGA VITTOP" val="475,311340332031"/>
  <p:tag name="RK LOGGA VITCROPLEFT" val="0"/>
  <p:tag name="RK LOGGA VITCROPRIGHT" val="0"/>
  <p:tag name="RK LOGGA VITCROPTOP" val="0"/>
  <p:tag name="RK LOGGA VITCROPBOTTOM" val="0"/>
</p:tagLst>
</file>

<file path=ppt/tags/tag3.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46,210391998291"/>
  <p:tag name="RK LOGGA VITWIDTH" val="85,7013397216797"/>
  <p:tag name="RK LOGGA VITLEFT" val="49,0918121337891"/>
  <p:tag name="RK LOGGA VITTOP" val="475,311340332031"/>
  <p:tag name="RK LOGGA VITCROPLEFT" val="0"/>
  <p:tag name="RK LOGGA VITCROPRIGHT" val="0"/>
  <p:tag name="RK LOGGA VITCROPTOP" val="0"/>
  <p:tag name="RK LOGGA VITCROPBOTTOM" val="0"/>
</p:tagLst>
</file>

<file path=ppt/tags/tag4.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46,210391998291"/>
  <p:tag name="RK LOGGA VITWIDTH" val="85,7013397216797"/>
  <p:tag name="RK LOGGA VITLEFT" val="49,0688972473145"/>
  <p:tag name="RK LOGGA VITTOP" val="475,311340332031"/>
  <p:tag name="RK LOGGA VITCROPLEFT" val="0"/>
  <p:tag name="RK LOGGA VITCROPRIGHT" val="0"/>
  <p:tag name="RK LOGGA VITCROPTOP" val="0"/>
  <p:tag name="RK LOGGA VITCROPBOTTOM" val="0"/>
</p:tagLst>
</file>

<file path=ppt/tags/tag5.xml><?xml version="1.0" encoding="utf-8"?>
<p:tagLst xmlns:a="http://schemas.openxmlformats.org/drawingml/2006/main" xmlns:r="http://schemas.openxmlformats.org/officeDocument/2006/relationships" xmlns:p="http://schemas.openxmlformats.org/presentationml/2006/main">
  <p:tag name="RK LOGGA" val="RK Logga"/>
  <p:tag name="RK LOGGAHEIGHT" val="39,7765350341797"/>
  <p:tag name="RK LOGGAWIDTH" val="137,174255371094"/>
  <p:tag name="RK LOGGALEFT" val="49,0860633850098"/>
  <p:tag name="RK LOGGATOP" val="485,017333984375"/>
  <p:tag name="RK LOGGACROPLEFT" val="0"/>
  <p:tag name="RK LOGGACROPRIGHT" val="0"/>
  <p:tag name="RK LOGGACROPTOP" val="0"/>
  <p:tag name="RK LOGGACROPBOTTOM" val="0"/>
</p:tagLst>
</file>

<file path=ppt/tags/tag6.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413619995117"/>
  <p:tag name="RK LOGGA VITLEFT" val="49,3307876586914"/>
  <p:tag name="RK LOGGA VITTOP" val="485,017333984375"/>
  <p:tag name="RK LOGGA VITCROPLEFT" val="0"/>
  <p:tag name="RK LOGGA VITCROPRIGHT" val="0"/>
  <p:tag name="RK LOGGA VITCROPTOP" val="0"/>
  <p:tag name="RK LOGGA VITCROPBOTTOM" val="0"/>
</p:tagLst>
</file>

<file path=ppt/tags/tag7.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413619995117"/>
  <p:tag name="RK LOGGA VITLEFT" val="49,3307876586914"/>
  <p:tag name="RK LOGGA VITTOP" val="485,017333984375"/>
  <p:tag name="RK LOGGA VITCROPLEFT" val="0"/>
  <p:tag name="RK LOGGA VITCROPRIGHT" val="0"/>
  <p:tag name="RK LOGGA VITCROPTOP" val="0"/>
  <p:tag name="RK LOGGA VITCROPBOTTOM" val="0"/>
</p:tagLst>
</file>

<file path=ppt/tags/tag8.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413619995117"/>
  <p:tag name="RK LOGGA VITLEFT" val="49,3307876586914"/>
  <p:tag name="RK LOGGA VITTOP" val="485,017333984375"/>
  <p:tag name="RK LOGGA VITCROPLEFT" val="0"/>
  <p:tag name="RK LOGGA VITCROPRIGHT" val="0"/>
  <p:tag name="RK LOGGA VITCROPTOP" val="0"/>
  <p:tag name="RK LOGGA VITCROPBOTTOM" val="0"/>
</p:tagLst>
</file>

<file path=ppt/tags/tag9.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413619995117"/>
  <p:tag name="RK LOGGA VITLEFT" val="49,0393714904785"/>
  <p:tag name="RK LOGGA VITTOP" val="485,113922119141"/>
  <p:tag name="RK LOGGA VITCROPLEFT" val="0"/>
  <p:tag name="RK LOGGA VITCROPRIGHT" val="0"/>
  <p:tag name="RK LOGGA VITCROPTOP" val="0"/>
  <p:tag name="RK LOGGA VITCROPBOTTOM" val="0"/>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formgivning">
  <a:themeElements>
    <a:clrScheme name="Anpassat 4">
      <a:dk1>
        <a:sysClr val="windowText" lastClr="000000"/>
      </a:dk1>
      <a:lt1>
        <a:sysClr val="window" lastClr="FFFFFF"/>
      </a:lt1>
      <a:dk2>
        <a:srgbClr val="998B7D"/>
      </a:dk2>
      <a:lt2>
        <a:srgbClr val="DAD5D0"/>
      </a:lt2>
      <a:accent1>
        <a:srgbClr val="7D1A5D"/>
      </a:accent1>
      <a:accent2>
        <a:srgbClr val="D31145"/>
      </a:accent2>
      <a:accent3>
        <a:srgbClr val="EE7D11"/>
      </a:accent3>
      <a:accent4>
        <a:srgbClr val="FDB813"/>
      </a:accent4>
      <a:accent5>
        <a:srgbClr val="A9218E"/>
      </a:accent5>
      <a:accent6>
        <a:srgbClr val="998B7D"/>
      </a:accent6>
      <a:hlink>
        <a:srgbClr val="7D1A5D"/>
      </a:hlink>
      <a:folHlink>
        <a:srgbClr val="998B7D"/>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grationsverket presentation.pptx [Skrivskyddad]" id="{87355047-5E06-4D12-9467-79BB7476FA6A}" vid="{5657BE3A-9D70-470D-8F84-ED5B999AF9A5}"/>
    </a:ext>
  </a:extLst>
</a:theme>
</file>

<file path=ppt/theme/theme3.xml><?xml version="1.0" encoding="utf-8"?>
<a:theme xmlns:a="http://schemas.openxmlformats.org/drawingml/2006/main" name="KOM PPT">
  <a:themeElements>
    <a:clrScheme name="RK">
      <a:dk1>
        <a:sysClr val="windowText" lastClr="000000"/>
      </a:dk1>
      <a:lt1>
        <a:sysClr val="window" lastClr="FFFFFF"/>
      </a:lt1>
      <a:dk2>
        <a:srgbClr val="716B5F"/>
      </a:dk2>
      <a:lt2>
        <a:srgbClr val="DFDDD9"/>
      </a:lt2>
      <a:accent1>
        <a:srgbClr val="1A3050"/>
      </a:accent1>
      <a:accent2>
        <a:srgbClr val="DFDDD9"/>
      </a:accent2>
      <a:accent3>
        <a:srgbClr val="467199"/>
      </a:accent3>
      <a:accent4>
        <a:srgbClr val="A0B6C9"/>
      </a:accent4>
      <a:accent5>
        <a:srgbClr val="716B5F"/>
      </a:accent5>
      <a:accent6>
        <a:srgbClr val="E0E7EE"/>
      </a:accent6>
      <a:hlink>
        <a:srgbClr val="0563C1"/>
      </a:hlink>
      <a:folHlink>
        <a:srgbClr val="954F72"/>
      </a:folHlink>
    </a:clrScheme>
    <a:fontScheme name="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M PPT" id="{2D3C2A45-218E-4EC7-99EE-7A25A8863238}" vid="{AD31AC92-D4FC-4380-BDC0-74530F294B2A}"/>
    </a:ext>
  </a:extLst>
</a:theme>
</file>

<file path=ppt/theme/theme4.xml><?xml version="1.0" encoding="utf-8"?>
<a:theme xmlns:a="http://schemas.openxmlformats.org/drawingml/2006/main" name="RK PPT">
  <a:themeElements>
    <a:clrScheme name="Regeringskansliet">
      <a:dk1>
        <a:sysClr val="windowText" lastClr="000000"/>
      </a:dk1>
      <a:lt1>
        <a:sysClr val="window" lastClr="FFFFFF"/>
      </a:lt1>
      <a:dk2>
        <a:srgbClr val="716B5F"/>
      </a:dk2>
      <a:lt2>
        <a:srgbClr val="DFDDD9"/>
      </a:lt2>
      <a:accent1>
        <a:srgbClr val="1A3050"/>
      </a:accent1>
      <a:accent2>
        <a:srgbClr val="DFDDD9"/>
      </a:accent2>
      <a:accent3>
        <a:srgbClr val="467199"/>
      </a:accent3>
      <a:accent4>
        <a:srgbClr val="A0B6C9"/>
      </a:accent4>
      <a:accent5>
        <a:srgbClr val="716B5F"/>
      </a:accent5>
      <a:accent6>
        <a:srgbClr val="E0E7EE"/>
      </a:accent6>
      <a:hlink>
        <a:srgbClr val="0563C1"/>
      </a:hlink>
      <a:folHlink>
        <a:srgbClr val="954F72"/>
      </a:folHlink>
    </a:clrScheme>
    <a:fontScheme name="Regeringskansl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erinskansliet svenska.potx" id="{290A5FF1-2360-4BBA-8228-1C0F0E0A8BA0}" vid="{38881E08-497D-45FD-A601-93AB579C8F41}"/>
    </a:ext>
  </a:extLst>
</a:theme>
</file>

<file path=ppt/theme/theme5.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ayouter för UHM">
  <a:themeElements>
    <a:clrScheme name="UHM">
      <a:dk1>
        <a:sysClr val="windowText" lastClr="000000"/>
      </a:dk1>
      <a:lt1>
        <a:sysClr val="window" lastClr="FFFFFF"/>
      </a:lt1>
      <a:dk2>
        <a:srgbClr val="6B2879"/>
      </a:dk2>
      <a:lt2>
        <a:srgbClr val="FFFFFF"/>
      </a:lt2>
      <a:accent1>
        <a:srgbClr val="6B2879"/>
      </a:accent1>
      <a:accent2>
        <a:srgbClr val="008A2B"/>
      </a:accent2>
      <a:accent3>
        <a:srgbClr val="89B241"/>
      </a:accent3>
      <a:accent4>
        <a:srgbClr val="00636A"/>
      </a:accent4>
      <a:accent5>
        <a:srgbClr val="E05B27"/>
      </a:accent5>
      <a:accent6>
        <a:srgbClr val="DD2879"/>
      </a:accent6>
      <a:hlink>
        <a:srgbClr val="0000FF"/>
      </a:hlink>
      <a:folHlink>
        <a:srgbClr val="800080"/>
      </a:folHlink>
    </a:clrScheme>
    <a:fontScheme name="UHM">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C12C5C91-91E1-4BCD-974E-89D964100027}" vid="{709FECFC-0D3B-4EC1-9659-640EE5D12FCB}"/>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20835</TotalTime>
  <Words>2482</Words>
  <Application>Microsoft Office PowerPoint</Application>
  <PresentationFormat>Bredbild</PresentationFormat>
  <Paragraphs>407</Paragraphs>
  <Slides>56</Slides>
  <Notes>37</Notes>
  <HiddenSlides>0</HiddenSlides>
  <MMClips>0</MMClips>
  <ScaleCrop>false</ScaleCrop>
  <HeadingPairs>
    <vt:vector size="6" baseType="variant">
      <vt:variant>
        <vt:lpstr>Använt teckensnitt</vt:lpstr>
      </vt:variant>
      <vt:variant>
        <vt:i4>7</vt:i4>
      </vt:variant>
      <vt:variant>
        <vt:lpstr>Tema</vt:lpstr>
      </vt:variant>
      <vt:variant>
        <vt:i4>6</vt:i4>
      </vt:variant>
      <vt:variant>
        <vt:lpstr>Bildrubriker</vt:lpstr>
      </vt:variant>
      <vt:variant>
        <vt:i4>56</vt:i4>
      </vt:variant>
    </vt:vector>
  </HeadingPairs>
  <TitlesOfParts>
    <vt:vector size="69" baseType="lpstr">
      <vt:lpstr>Arial</vt:lpstr>
      <vt:lpstr>Calibri</vt:lpstr>
      <vt:lpstr>Calibri Light</vt:lpstr>
      <vt:lpstr>Corbel</vt:lpstr>
      <vt:lpstr>Times New Roman</vt:lpstr>
      <vt:lpstr>Wingdings</vt:lpstr>
      <vt:lpstr>Wingdings 3</vt:lpstr>
      <vt:lpstr>Office-tema</vt:lpstr>
      <vt:lpstr>Standardformgivning</vt:lpstr>
      <vt:lpstr>KOM PPT</vt:lpstr>
      <vt:lpstr>RK PPT</vt:lpstr>
      <vt:lpstr>1_Office-tema</vt:lpstr>
      <vt:lpstr>Layouter för UHM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Vem kontrollerar beslutsunderlaget? - Behovet av informationsdelning och referensuppgifter</vt:lpstr>
      <vt:lpstr>Samordnad hantering mellan alla myndigheter - alla ska och kan förvänta sig ett samordnat svar i beslutsfattande och upphandling </vt:lpstr>
      <vt:lpstr>Behovet av gemensam riskvärdering/samarbete</vt:lpstr>
      <vt:lpstr>Myndighetsuppgifter i offentlig upphandling</vt:lpstr>
      <vt:lpstr>Antal ANNONSERADE  upphandlingar</vt:lpstr>
      <vt:lpstr>Kort om leverantörsprövning i upphandling</vt:lpstr>
      <vt:lpstr>Myndighetsuppgifter och sekretess</vt:lpstr>
      <vt:lpstr>Uppgifter ur belastningsregistret</vt:lpstr>
      <vt:lpstr>Skatter och social-försäkringsavgifter</vt:lpstr>
      <vt:lpstr>Uppgifter från Bolagsverket</vt:lpstr>
      <vt:lpstr>Utgångspunkter för en bättre lösning</vt:lpstr>
      <vt:lpstr>Hur löser man detta?</vt:lpstr>
      <vt:lpstr>PowerPoint-presentation</vt:lpstr>
      <vt:lpstr>Vad kan Upphandlingsmyndigheten hjälpa till med under tiden?</vt:lpstr>
      <vt:lpstr>PowerPoint-presentation</vt:lpstr>
      <vt:lpstr>Regeringsuppdrag som inte är möjliga? Stora Branschgruppen 27 november 2020 Victoria Röshammar, Arbetsmiljöverket</vt:lpstr>
      <vt:lpstr>Myndighetssamarbete mot brott i arbetslivet</vt:lpstr>
      <vt:lpstr>Vad ska myndigheterna göra?</vt:lpstr>
      <vt:lpstr>Sammanställning av sekretesshinder</vt:lpstr>
      <vt:lpstr>Så organiserar vi samarbetet</vt:lpstr>
      <vt:lpstr>RMS-gruppernas arbete – inringad problematik</vt:lpstr>
      <vt:lpstr>PowerPoint-presentation</vt:lpstr>
      <vt:lpstr>Kontroll för ökad tilltro  – en ny myndighet för att förebygga, förhindra och upptäcka felaktiga utbetalningar från välfärdssystemen</vt:lpstr>
      <vt:lpstr>Miljarder i felaktiga utbetalningar</vt:lpstr>
      <vt:lpstr>Kontrollsystemen är begränsade</vt:lpstr>
      <vt:lpstr>Myndighetenssamarbeten viktiga  - men inte tillräckliga</vt:lpstr>
      <vt:lpstr>En myndighet för utbetalningskontroll</vt:lpstr>
      <vt:lpstr>En myndighet för utbetalningskontroll</vt:lpstr>
      <vt:lpstr>Minska felaktiga utbetalningar och välfärdsbrott</vt:lpstr>
      <vt:lpstr>Samverkan är viktigt</vt:lpstr>
      <vt:lpstr>Sekretess – skydd och hinder</vt:lpstr>
      <vt:lpstr>Uppgiftsskyldighet mellan myndigheter</vt:lpstr>
      <vt:lpstr> Skydd för den personliga integriteten</vt:lpstr>
      <vt:lpstr>Sekretessbrytande bestämmelser</vt:lpstr>
      <vt:lpstr>Uppgiftsskyldighet har gett resultat</vt:lpstr>
      <vt:lpstr>Myndighetssamverkan mot brottslighet</vt:lpstr>
      <vt:lpstr>Andra viktiga åtgärder</vt:lpstr>
      <vt:lpstr>Övergripande förslag om sekretess</vt:lpstr>
      <vt:lpstr>Uppgiftsskyldighet för myndigheter</vt:lpstr>
      <vt:lpstr>Underrättelseskyldighet </vt:lpstr>
      <vt:lpstr>Sammanfattning av våra förslag</vt:lpstr>
      <vt:lpstr>Utredningen i korthet</vt:lpstr>
      <vt:lpstr>Vårt uppdrag</vt:lpstr>
      <vt:lpstr>Informationsutbyte mellan myndigheter</vt:lpstr>
      <vt:lpstr>Informationsutbyte mellan myndigheter</vt:lpstr>
      <vt:lpstr>Informationsutbyte mellan myndigheter</vt:lpstr>
      <vt:lpstr>Informationsutbyte mellan myndigheter</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Pia Bergman</dc:creator>
  <cp:lastModifiedBy>Pia Bergman</cp:lastModifiedBy>
  <cp:revision>39</cp:revision>
  <dcterms:created xsi:type="dcterms:W3CDTF">2020-03-03T09:29:54Z</dcterms:created>
  <dcterms:modified xsi:type="dcterms:W3CDTF">2020-11-29T14:18:54Z</dcterms:modified>
</cp:coreProperties>
</file>